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pen Sans" panose="020B0606030504020204" pitchFamily="34" charset="0"/>
      <p:regular r:id="rId13"/>
      <p:bold r:id="rId14"/>
      <p:italic r:id="rId15"/>
      <p:boldItalic r:id="rId16"/>
    </p:embeddedFont>
    <p:embeddedFont>
      <p:font typeface="Open Sans Bold" panose="020B0806030504020204" pitchFamily="34"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1061"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119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The Power of Big Data in Logistics</a:t>
            </a:r>
            <a:endParaRPr lang="en-US" sz="4450" dirty="0"/>
          </a:p>
        </p:txBody>
      </p:sp>
      <p:sp>
        <p:nvSpPr>
          <p:cNvPr id="4" name="Text 1"/>
          <p:cNvSpPr/>
          <p:nvPr/>
        </p:nvSpPr>
        <p:spPr>
          <a:xfrm>
            <a:off x="793790" y="4123253"/>
            <a:ext cx="7556421" cy="450000"/>
          </a:xfrm>
          <a:prstGeom prst="rect">
            <a:avLst/>
          </a:prstGeom>
          <a:noFill/>
          <a:ln/>
        </p:spPr>
        <p:txBody>
          <a:bodyPr wrap="square" lIns="0" tIns="0" rIns="0" bIns="0" rtlCol="0" anchor="t"/>
          <a:lstStyle/>
          <a:p>
            <a:pPr marL="0" indent="0">
              <a:lnSpc>
                <a:spcPts val="2850"/>
              </a:lnSpc>
              <a:buNone/>
            </a:pPr>
            <a:r>
              <a:rPr lang="en-US" sz="2000" dirty="0">
                <a:solidFill>
                  <a:srgbClr val="39393C"/>
                </a:solidFill>
                <a:latin typeface="Open Sans" pitchFamily="34" charset="0"/>
                <a:ea typeface="Open Sans" pitchFamily="34" charset="-122"/>
                <a:cs typeface="Open Sans" pitchFamily="34" charset="-120"/>
              </a:rPr>
              <a:t>Big Data Analytics with Hadoop and Spark</a:t>
            </a:r>
            <a:endParaRPr lang="en-US" sz="2000" dirty="0"/>
          </a:p>
        </p:txBody>
      </p:sp>
      <p:sp>
        <p:nvSpPr>
          <p:cNvPr id="6" name="Text 3"/>
          <p:cNvSpPr/>
          <p:nvPr/>
        </p:nvSpPr>
        <p:spPr>
          <a:xfrm>
            <a:off x="918686" y="5616654"/>
            <a:ext cx="112990"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Open Sans Medium" pitchFamily="34" charset="0"/>
                <a:ea typeface="Open Sans Medium" pitchFamily="34" charset="-122"/>
                <a:cs typeface="Open Sans Medium" pitchFamily="34" charset="-120"/>
              </a:rPr>
              <a:t>SV</a:t>
            </a:r>
            <a:endParaRPr lang="en-US" sz="750" dirty="0"/>
          </a:p>
        </p:txBody>
      </p:sp>
      <p:grpSp>
        <p:nvGrpSpPr>
          <p:cNvPr id="12" name="Group 11">
            <a:extLst>
              <a:ext uri="{FF2B5EF4-FFF2-40B4-BE49-F238E27FC236}">
                <a16:creationId xmlns:a16="http://schemas.microsoft.com/office/drawing/2014/main" id="{F1883394-0194-62BE-E802-E82818A77962}"/>
              </a:ext>
            </a:extLst>
          </p:cNvPr>
          <p:cNvGrpSpPr/>
          <p:nvPr/>
        </p:nvGrpSpPr>
        <p:grpSpPr>
          <a:xfrm>
            <a:off x="0" y="7772670"/>
            <a:ext cx="14630400" cy="462567"/>
            <a:chOff x="0" y="7902038"/>
            <a:chExt cx="14630400" cy="462567"/>
          </a:xfrm>
        </p:grpSpPr>
        <p:sp>
          <p:nvSpPr>
            <p:cNvPr id="8" name="Rectangle 7">
              <a:extLst>
                <a:ext uri="{FF2B5EF4-FFF2-40B4-BE49-F238E27FC236}">
                  <a16:creationId xmlns:a16="http://schemas.microsoft.com/office/drawing/2014/main" id="{0D4BA05C-9836-FCF0-3B65-875680D67D73}"/>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 4"/>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10" name="Text 4">
              <a:extLst>
                <a:ext uri="{FF2B5EF4-FFF2-40B4-BE49-F238E27FC236}">
                  <a16:creationId xmlns:a16="http://schemas.microsoft.com/office/drawing/2014/main" id="{B97BA799-58A1-4073-D58C-E7B6EAB3C7C7}"/>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pic>
        <p:nvPicPr>
          <p:cNvPr id="13" name="Audio 12">
            <a:hlinkClick r:id="" action="ppaction://media"/>
            <a:extLst>
              <a:ext uri="{FF2B5EF4-FFF2-40B4-BE49-F238E27FC236}">
                <a16:creationId xmlns:a16="http://schemas.microsoft.com/office/drawing/2014/main" id="{05489AC5-3A9E-49D5-DF9A-2994DB65ED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74"/>
    </mc:Choice>
    <mc:Fallback>
      <p:transition spd="slow" advTm="6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45806"/>
            <a:ext cx="7556421" cy="737473"/>
          </a:xfrm>
          <a:prstGeom prst="rect">
            <a:avLst/>
          </a:prstGeom>
          <a:noFill/>
          <a:ln/>
        </p:spPr>
        <p:txBody>
          <a:bodyPr wrap="squar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THANK YOU</a:t>
            </a:r>
            <a:endParaRPr lang="en-US" sz="4450" dirty="0"/>
          </a:p>
        </p:txBody>
      </p:sp>
      <p:sp>
        <p:nvSpPr>
          <p:cNvPr id="4" name="Text 1"/>
          <p:cNvSpPr/>
          <p:nvPr/>
        </p:nvSpPr>
        <p:spPr>
          <a:xfrm>
            <a:off x="6280190" y="381424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This presentation explored the role of big data in revolutionizing the logistics industry, from optimizing supply chains to enhancing customer experiences.</a:t>
            </a:r>
            <a:endParaRPr lang="en-US" sz="1750" dirty="0"/>
          </a:p>
        </p:txBody>
      </p:sp>
      <p:grpSp>
        <p:nvGrpSpPr>
          <p:cNvPr id="9" name="Group 8">
            <a:extLst>
              <a:ext uri="{FF2B5EF4-FFF2-40B4-BE49-F238E27FC236}">
                <a16:creationId xmlns:a16="http://schemas.microsoft.com/office/drawing/2014/main" id="{075148C4-3504-A54F-27D4-2B6F74756D77}"/>
              </a:ext>
            </a:extLst>
          </p:cNvPr>
          <p:cNvGrpSpPr/>
          <p:nvPr/>
        </p:nvGrpSpPr>
        <p:grpSpPr>
          <a:xfrm>
            <a:off x="0" y="7767033"/>
            <a:ext cx="14630400" cy="462567"/>
            <a:chOff x="0" y="7902038"/>
            <a:chExt cx="14630400" cy="462567"/>
          </a:xfrm>
        </p:grpSpPr>
        <p:sp>
          <p:nvSpPr>
            <p:cNvPr id="10" name="Rectangle 9">
              <a:extLst>
                <a:ext uri="{FF2B5EF4-FFF2-40B4-BE49-F238E27FC236}">
                  <a16:creationId xmlns:a16="http://schemas.microsoft.com/office/drawing/2014/main" id="{62D42D5B-B108-7C85-D54C-5FD5D2DFFFCF}"/>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4">
              <a:extLst>
                <a:ext uri="{FF2B5EF4-FFF2-40B4-BE49-F238E27FC236}">
                  <a16:creationId xmlns:a16="http://schemas.microsoft.com/office/drawing/2014/main" id="{DC12F425-7818-3801-8B94-754292D5AA6B}"/>
                </a:ext>
              </a:extLst>
            </p:cNvPr>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12" name="Text 4">
              <a:extLst>
                <a:ext uri="{FF2B5EF4-FFF2-40B4-BE49-F238E27FC236}">
                  <a16:creationId xmlns:a16="http://schemas.microsoft.com/office/drawing/2014/main" id="{DFD1100D-1F38-C490-7AF5-9309518766D6}"/>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6368296"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Understanding Logistics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What is Logistics?</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Logistics is the process of managing the flow of goods, services, and information from point A to point B. This encompasses everything from supply chain management and warehousing to transportation and inventory control.</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Examples</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Think about how your online order is processed, from the moment you click “buy” to its arrival at your doorstep. Each step involves logistics, ensuring the smooth flow of goods and information.</a:t>
            </a:r>
            <a:endParaRPr lang="en-US" sz="1750" dirty="0"/>
          </a:p>
        </p:txBody>
      </p:sp>
      <p:grpSp>
        <p:nvGrpSpPr>
          <p:cNvPr id="11" name="Group 10">
            <a:extLst>
              <a:ext uri="{FF2B5EF4-FFF2-40B4-BE49-F238E27FC236}">
                <a16:creationId xmlns:a16="http://schemas.microsoft.com/office/drawing/2014/main" id="{B04A0EA8-C903-4845-0B5B-01BC4C184193}"/>
              </a:ext>
            </a:extLst>
          </p:cNvPr>
          <p:cNvGrpSpPr/>
          <p:nvPr/>
        </p:nvGrpSpPr>
        <p:grpSpPr>
          <a:xfrm>
            <a:off x="0" y="7767033"/>
            <a:ext cx="14630400" cy="462567"/>
            <a:chOff x="0" y="7902038"/>
            <a:chExt cx="14630400" cy="462567"/>
          </a:xfrm>
        </p:grpSpPr>
        <p:sp>
          <p:nvSpPr>
            <p:cNvPr id="12" name="Rectangle 11">
              <a:extLst>
                <a:ext uri="{FF2B5EF4-FFF2-40B4-BE49-F238E27FC236}">
                  <a16:creationId xmlns:a16="http://schemas.microsoft.com/office/drawing/2014/main" id="{2B841330-12BC-D3C8-8E26-2E4E7ABB67B1}"/>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4">
              <a:extLst>
                <a:ext uri="{FF2B5EF4-FFF2-40B4-BE49-F238E27FC236}">
                  <a16:creationId xmlns:a16="http://schemas.microsoft.com/office/drawing/2014/main" id="{AF40481D-0340-8EF5-13C9-5E625B750488}"/>
                </a:ext>
              </a:extLst>
            </p:cNvPr>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14" name="Text 4">
              <a:extLst>
                <a:ext uri="{FF2B5EF4-FFF2-40B4-BE49-F238E27FC236}">
                  <a16:creationId xmlns:a16="http://schemas.microsoft.com/office/drawing/2014/main" id="{796BD643-4D69-844C-C373-7A9F23FED714}"/>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9074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Introducing Big Data</a:t>
            </a:r>
            <a:endParaRPr lang="en-US" sz="4450" dirty="0"/>
          </a:p>
        </p:txBody>
      </p:sp>
      <p:sp>
        <p:nvSpPr>
          <p:cNvPr id="4" name="Shape 1"/>
          <p:cNvSpPr/>
          <p:nvPr/>
        </p:nvSpPr>
        <p:spPr>
          <a:xfrm>
            <a:off x="793790" y="5394841"/>
            <a:ext cx="510302" cy="510302"/>
          </a:xfrm>
          <a:prstGeom prst="roundRect">
            <a:avLst>
              <a:gd name="adj" fmla="val 6667"/>
            </a:avLst>
          </a:prstGeom>
          <a:solidFill>
            <a:srgbClr val="E0E0EC"/>
          </a:solidFill>
          <a:ln/>
        </p:spPr>
      </p:sp>
      <p:sp>
        <p:nvSpPr>
          <p:cNvPr id="5" name="Text 2"/>
          <p:cNvSpPr/>
          <p:nvPr/>
        </p:nvSpPr>
        <p:spPr>
          <a:xfrm>
            <a:off x="878860" y="543734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3"/>
          <p:cNvSpPr/>
          <p:nvPr/>
        </p:nvSpPr>
        <p:spPr>
          <a:xfrm>
            <a:off x="1530906" y="5394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Definition</a:t>
            </a:r>
            <a:endParaRPr lang="en-US" sz="2200" dirty="0"/>
          </a:p>
        </p:txBody>
      </p:sp>
      <p:sp>
        <p:nvSpPr>
          <p:cNvPr id="7" name="Text 4"/>
          <p:cNvSpPr/>
          <p:nvPr/>
        </p:nvSpPr>
        <p:spPr>
          <a:xfrm>
            <a:off x="1530906" y="5885259"/>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Big data refers to large, complex data sets that exceed the capabilities of traditional data processing tools.</a:t>
            </a:r>
            <a:endParaRPr lang="en-US" sz="1750" dirty="0"/>
          </a:p>
        </p:txBody>
      </p:sp>
      <p:sp>
        <p:nvSpPr>
          <p:cNvPr id="8" name="Shape 5"/>
          <p:cNvSpPr/>
          <p:nvPr/>
        </p:nvSpPr>
        <p:spPr>
          <a:xfrm>
            <a:off x="7428667" y="5394841"/>
            <a:ext cx="510302" cy="510302"/>
          </a:xfrm>
          <a:prstGeom prst="roundRect">
            <a:avLst>
              <a:gd name="adj" fmla="val 6667"/>
            </a:avLst>
          </a:prstGeom>
          <a:solidFill>
            <a:srgbClr val="E0E0EC"/>
          </a:solidFill>
          <a:ln/>
        </p:spPr>
      </p:sp>
      <p:sp>
        <p:nvSpPr>
          <p:cNvPr id="9" name="Text 6"/>
          <p:cNvSpPr/>
          <p:nvPr/>
        </p:nvSpPr>
        <p:spPr>
          <a:xfrm>
            <a:off x="7513737" y="543734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2</a:t>
            </a:r>
            <a:endParaRPr lang="en-US" sz="2650" dirty="0"/>
          </a:p>
        </p:txBody>
      </p:sp>
      <p:sp>
        <p:nvSpPr>
          <p:cNvPr id="10" name="Text 7"/>
          <p:cNvSpPr/>
          <p:nvPr/>
        </p:nvSpPr>
        <p:spPr>
          <a:xfrm>
            <a:off x="8165783" y="5394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The 5 Vs</a:t>
            </a:r>
            <a:endParaRPr lang="en-US" sz="2200" dirty="0"/>
          </a:p>
        </p:txBody>
      </p:sp>
      <p:sp>
        <p:nvSpPr>
          <p:cNvPr id="11" name="Text 8"/>
          <p:cNvSpPr/>
          <p:nvPr/>
        </p:nvSpPr>
        <p:spPr>
          <a:xfrm>
            <a:off x="8165783" y="5885259"/>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Big data is characterized by its volume, variety, velocity, veracity, and value.</a:t>
            </a:r>
            <a:endParaRPr lang="en-US" sz="1750" dirty="0"/>
          </a:p>
        </p:txBody>
      </p:sp>
      <p:grpSp>
        <p:nvGrpSpPr>
          <p:cNvPr id="16" name="Group 15">
            <a:extLst>
              <a:ext uri="{FF2B5EF4-FFF2-40B4-BE49-F238E27FC236}">
                <a16:creationId xmlns:a16="http://schemas.microsoft.com/office/drawing/2014/main" id="{A612E8BC-FD03-2047-BBA9-A981D408FB80}"/>
              </a:ext>
            </a:extLst>
          </p:cNvPr>
          <p:cNvGrpSpPr/>
          <p:nvPr/>
        </p:nvGrpSpPr>
        <p:grpSpPr>
          <a:xfrm>
            <a:off x="0" y="7767033"/>
            <a:ext cx="14630400" cy="462567"/>
            <a:chOff x="0" y="7902038"/>
            <a:chExt cx="14630400" cy="462567"/>
          </a:xfrm>
        </p:grpSpPr>
        <p:sp>
          <p:nvSpPr>
            <p:cNvPr id="17" name="Rectangle 16">
              <a:extLst>
                <a:ext uri="{FF2B5EF4-FFF2-40B4-BE49-F238E27FC236}">
                  <a16:creationId xmlns:a16="http://schemas.microsoft.com/office/drawing/2014/main" id="{02112581-897B-596D-57E9-77908C7EDFF7}"/>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4">
              <a:extLst>
                <a:ext uri="{FF2B5EF4-FFF2-40B4-BE49-F238E27FC236}">
                  <a16:creationId xmlns:a16="http://schemas.microsoft.com/office/drawing/2014/main" id="{793B6C66-7BC4-23B4-861B-07372CC151DD}"/>
                </a:ext>
              </a:extLst>
            </p:cNvPr>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19" name="Text 4">
              <a:extLst>
                <a:ext uri="{FF2B5EF4-FFF2-40B4-BE49-F238E27FC236}">
                  <a16:creationId xmlns:a16="http://schemas.microsoft.com/office/drawing/2014/main" id="{3D3DAF81-414F-7DFF-E368-FC785EA0C15A}"/>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66300" y="0"/>
            <a:ext cx="4864100" cy="8229600"/>
          </a:xfrm>
          <a:prstGeom prst="rect">
            <a:avLst/>
          </a:prstGeom>
        </p:spPr>
      </p:pic>
      <p:sp>
        <p:nvSpPr>
          <p:cNvPr id="3" name="Text 0"/>
          <p:cNvSpPr/>
          <p:nvPr/>
        </p:nvSpPr>
        <p:spPr>
          <a:xfrm>
            <a:off x="793790" y="783550"/>
            <a:ext cx="8058110" cy="1061148"/>
          </a:xfrm>
          <a:prstGeom prst="rect">
            <a:avLst/>
          </a:prstGeom>
          <a:noFill/>
          <a:ln/>
        </p:spPr>
        <p:txBody>
          <a:bodyPr wrap="squar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Big Data's Impact on Logistics</a:t>
            </a:r>
            <a:endParaRPr lang="en-US" sz="4450" dirty="0"/>
          </a:p>
        </p:txBody>
      </p:sp>
      <p:pic>
        <p:nvPicPr>
          <p:cNvPr id="4" name="Image 1" descr="preencoded.png"/>
          <p:cNvPicPr>
            <a:picLocks noChangeAspect="1"/>
          </p:cNvPicPr>
          <p:nvPr/>
        </p:nvPicPr>
        <p:blipFill>
          <a:blip r:embed="rId4"/>
          <a:stretch>
            <a:fillRect/>
          </a:stretch>
        </p:blipFill>
        <p:spPr>
          <a:xfrm>
            <a:off x="793790" y="2178367"/>
            <a:ext cx="566976" cy="566976"/>
          </a:xfrm>
          <a:prstGeom prst="rect">
            <a:avLst/>
          </a:prstGeom>
        </p:spPr>
      </p:pic>
      <p:sp>
        <p:nvSpPr>
          <p:cNvPr id="5" name="Text 1"/>
          <p:cNvSpPr/>
          <p:nvPr/>
        </p:nvSpPr>
        <p:spPr>
          <a:xfrm>
            <a:off x="793790" y="2972157"/>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Data-Driven Decisions</a:t>
            </a:r>
            <a:endParaRPr lang="en-US" sz="2200" dirty="0"/>
          </a:p>
        </p:txBody>
      </p:sp>
      <p:sp>
        <p:nvSpPr>
          <p:cNvPr id="6" name="Text 2"/>
          <p:cNvSpPr/>
          <p:nvPr/>
        </p:nvSpPr>
        <p:spPr>
          <a:xfrm>
            <a:off x="793790" y="3907631"/>
            <a:ext cx="2673310" cy="3266123"/>
          </a:xfrm>
          <a:prstGeom prst="rect">
            <a:avLst/>
          </a:prstGeom>
          <a:noFill/>
          <a:ln/>
        </p:spPr>
        <p:txBody>
          <a:bodyPr wrap="square" lIns="0" tIns="0" rIns="0" bIns="0" rtlCol="0" anchor="t"/>
          <a:lstStyle/>
          <a:p>
            <a:pPr algn="l">
              <a:lnSpc>
                <a:spcPts val="2850"/>
              </a:lnSpc>
            </a:pPr>
            <a:r>
              <a:rPr lang="en-US" sz="1750" dirty="0">
                <a:solidFill>
                  <a:srgbClr val="39393C"/>
                </a:solidFill>
                <a:latin typeface="Open Sans" pitchFamily="34" charset="0"/>
                <a:ea typeface="Open Sans" pitchFamily="34" charset="-122"/>
                <a:cs typeface="Open Sans" pitchFamily="34" charset="-120"/>
              </a:rPr>
              <a:t>Big data provides  real-time insights </a:t>
            </a:r>
          </a:p>
          <a:p>
            <a:pPr algn="l">
              <a:lnSpc>
                <a:spcPts val="2850"/>
              </a:lnSpc>
            </a:pPr>
            <a:endParaRPr lang="en-US" sz="1750" dirty="0">
              <a:solidFill>
                <a:srgbClr val="39393C"/>
              </a:solidFill>
              <a:latin typeface="Open Sans" pitchFamily="34" charset="0"/>
              <a:ea typeface="Open Sans" pitchFamily="34" charset="-122"/>
              <a:cs typeface="Open Sans" pitchFamily="34" charset="-120"/>
            </a:endParaRPr>
          </a:p>
          <a:p>
            <a:pPr algn="l">
              <a:lnSpc>
                <a:spcPts val="2850"/>
              </a:lnSpc>
            </a:pPr>
            <a:r>
              <a:rPr lang="en-US" sz="1750" dirty="0">
                <a:solidFill>
                  <a:srgbClr val="39393C"/>
                </a:solidFill>
                <a:latin typeface="Open Sans" pitchFamily="34" charset="0"/>
                <a:ea typeface="Open Sans" pitchFamily="34" charset="-122"/>
                <a:cs typeface="Open Sans" pitchFamily="34" charset="-120"/>
              </a:rPr>
              <a:t>Helps for making informed decisions on everything from </a:t>
            </a:r>
          </a:p>
          <a:p>
            <a:pPr algn="l">
              <a:lnSpc>
                <a:spcPts val="2850"/>
              </a:lnSpc>
            </a:pPr>
            <a:endParaRPr lang="en-US" sz="1750" dirty="0">
              <a:solidFill>
                <a:srgbClr val="39393C"/>
              </a:solidFill>
              <a:latin typeface="Open Sans" pitchFamily="34" charset="0"/>
              <a:ea typeface="Open Sans" pitchFamily="34" charset="-122"/>
              <a:cs typeface="Open Sans" pitchFamily="34" charset="-120"/>
            </a:endParaRPr>
          </a:p>
          <a:p>
            <a:pPr algn="l">
              <a:lnSpc>
                <a:spcPts val="2850"/>
              </a:lnSpc>
            </a:pPr>
            <a:r>
              <a:rPr lang="en-US" sz="1750" dirty="0">
                <a:solidFill>
                  <a:srgbClr val="39393C"/>
                </a:solidFill>
                <a:latin typeface="Open Sans" pitchFamily="34" charset="0"/>
                <a:ea typeface="Open Sans" pitchFamily="34" charset="-122"/>
                <a:cs typeface="Open Sans" pitchFamily="34" charset="-120"/>
              </a:rPr>
              <a:t>Optimization inventory management</a:t>
            </a:r>
            <a:endParaRPr lang="en-US" sz="1750" dirty="0"/>
          </a:p>
        </p:txBody>
      </p:sp>
      <p:pic>
        <p:nvPicPr>
          <p:cNvPr id="7" name="Image 2" descr="preencoded.png"/>
          <p:cNvPicPr>
            <a:picLocks noChangeAspect="1"/>
          </p:cNvPicPr>
          <p:nvPr/>
        </p:nvPicPr>
        <p:blipFill>
          <a:blip r:embed="rId5"/>
          <a:stretch>
            <a:fillRect/>
          </a:stretch>
        </p:blipFill>
        <p:spPr>
          <a:xfrm>
            <a:off x="3709392" y="2178367"/>
            <a:ext cx="566976" cy="566976"/>
          </a:xfrm>
          <a:prstGeom prst="rect">
            <a:avLst/>
          </a:prstGeom>
        </p:spPr>
      </p:pic>
      <p:sp>
        <p:nvSpPr>
          <p:cNvPr id="8" name="Text 3"/>
          <p:cNvSpPr/>
          <p:nvPr/>
        </p:nvSpPr>
        <p:spPr>
          <a:xfrm>
            <a:off x="3709392" y="2972157"/>
            <a:ext cx="2292072" cy="708660"/>
          </a:xfrm>
          <a:prstGeom prst="rect">
            <a:avLst/>
          </a:prstGeom>
          <a:noFill/>
          <a:ln/>
        </p:spPr>
        <p:txBody>
          <a:bodyPr wrap="squar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Predictive Analytics</a:t>
            </a:r>
            <a:endParaRPr lang="en-US" sz="2200" dirty="0"/>
          </a:p>
        </p:txBody>
      </p:sp>
      <p:sp>
        <p:nvSpPr>
          <p:cNvPr id="9" name="Text 4"/>
          <p:cNvSpPr/>
          <p:nvPr/>
        </p:nvSpPr>
        <p:spPr>
          <a:xfrm>
            <a:off x="3709392" y="3880320"/>
            <a:ext cx="2292072" cy="217741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Using historical data to predict future demand.</a:t>
            </a:r>
            <a:endParaRPr lang="en-US" sz="1750" dirty="0"/>
          </a:p>
        </p:txBody>
      </p:sp>
      <p:pic>
        <p:nvPicPr>
          <p:cNvPr id="10" name="Image 3" descr="preencoded.png"/>
          <p:cNvPicPr>
            <a:picLocks noChangeAspect="1"/>
          </p:cNvPicPr>
          <p:nvPr/>
        </p:nvPicPr>
        <p:blipFill>
          <a:blip r:embed="rId6"/>
          <a:stretch>
            <a:fillRect/>
          </a:stretch>
        </p:blipFill>
        <p:spPr>
          <a:xfrm>
            <a:off x="6737905" y="2178367"/>
            <a:ext cx="566976" cy="566976"/>
          </a:xfrm>
          <a:prstGeom prst="rect">
            <a:avLst/>
          </a:prstGeom>
        </p:spPr>
      </p:pic>
      <p:sp>
        <p:nvSpPr>
          <p:cNvPr id="11" name="Text 5"/>
          <p:cNvSpPr/>
          <p:nvPr/>
        </p:nvSpPr>
        <p:spPr>
          <a:xfrm>
            <a:off x="6737905" y="2972157"/>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Real-Time Tracking</a:t>
            </a:r>
            <a:endParaRPr lang="en-US" sz="2200" dirty="0"/>
          </a:p>
        </p:txBody>
      </p:sp>
      <p:sp>
        <p:nvSpPr>
          <p:cNvPr id="12" name="Text 6"/>
          <p:cNvSpPr/>
          <p:nvPr/>
        </p:nvSpPr>
        <p:spPr>
          <a:xfrm>
            <a:off x="6737905" y="3854306"/>
            <a:ext cx="2456895" cy="3319447"/>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GPS and IoT sensors collect real-time data of location and condition of shipments.</a:t>
            </a:r>
          </a:p>
          <a:p>
            <a:pPr marL="0" indent="0" algn="l">
              <a:lnSpc>
                <a:spcPts val="2850"/>
              </a:lnSpc>
              <a:buNone/>
            </a:pPr>
            <a:endParaRPr lang="en-US" sz="1750" dirty="0">
              <a:solidFill>
                <a:srgbClr val="39393C"/>
              </a:solidFill>
              <a:latin typeface="Open Sans" pitchFamily="34" charset="0"/>
              <a:ea typeface="Open Sans" pitchFamily="34" charset="-122"/>
              <a:cs typeface="Open Sans" pitchFamily="34" charset="-120"/>
            </a:endParaRPr>
          </a:p>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Helps to provide transparency to both businesses and customers.</a:t>
            </a:r>
            <a:endParaRPr lang="en-US" sz="1750" dirty="0"/>
          </a:p>
        </p:txBody>
      </p:sp>
      <p:grpSp>
        <p:nvGrpSpPr>
          <p:cNvPr id="17" name="Group 16">
            <a:extLst>
              <a:ext uri="{FF2B5EF4-FFF2-40B4-BE49-F238E27FC236}">
                <a16:creationId xmlns:a16="http://schemas.microsoft.com/office/drawing/2014/main" id="{A7A0843C-F7C2-17C9-2A54-E1A30610DF52}"/>
              </a:ext>
            </a:extLst>
          </p:cNvPr>
          <p:cNvGrpSpPr/>
          <p:nvPr/>
        </p:nvGrpSpPr>
        <p:grpSpPr>
          <a:xfrm>
            <a:off x="0" y="7767033"/>
            <a:ext cx="14630400" cy="462567"/>
            <a:chOff x="0" y="7902038"/>
            <a:chExt cx="14630400" cy="462567"/>
          </a:xfrm>
        </p:grpSpPr>
        <p:sp>
          <p:nvSpPr>
            <p:cNvPr id="18" name="Rectangle 17">
              <a:extLst>
                <a:ext uri="{FF2B5EF4-FFF2-40B4-BE49-F238E27FC236}">
                  <a16:creationId xmlns:a16="http://schemas.microsoft.com/office/drawing/2014/main" id="{655184C6-9BC9-C507-37EF-140E1D596217}"/>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4">
              <a:extLst>
                <a:ext uri="{FF2B5EF4-FFF2-40B4-BE49-F238E27FC236}">
                  <a16:creationId xmlns:a16="http://schemas.microsoft.com/office/drawing/2014/main" id="{6C8F50A4-BF98-A64F-E31D-B8B548A92E47}"/>
                </a:ext>
              </a:extLst>
            </p:cNvPr>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20" name="Text 4">
              <a:extLst>
                <a:ext uri="{FF2B5EF4-FFF2-40B4-BE49-F238E27FC236}">
                  <a16:creationId xmlns:a16="http://schemas.microsoft.com/office/drawing/2014/main" id="{3A1C96F3-5F8D-769F-5CF2-3C800E38FCF5}"/>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1748"/>
          </a:xfrm>
          <a:prstGeom prst="rect">
            <a:avLst/>
          </a:prstGeom>
        </p:spPr>
      </p:pic>
      <p:sp>
        <p:nvSpPr>
          <p:cNvPr id="3" name="Text 0"/>
          <p:cNvSpPr/>
          <p:nvPr/>
        </p:nvSpPr>
        <p:spPr>
          <a:xfrm>
            <a:off x="793790" y="2977277"/>
            <a:ext cx="5103614" cy="637937"/>
          </a:xfrm>
          <a:prstGeom prst="rect">
            <a:avLst/>
          </a:prstGeom>
          <a:noFill/>
          <a:ln/>
        </p:spPr>
        <p:txBody>
          <a:bodyPr wrap="none" lIns="0" tIns="0" rIns="0" bIns="0" rtlCol="0" anchor="t"/>
          <a:lstStyle/>
          <a:p>
            <a:pPr marL="0" indent="0">
              <a:lnSpc>
                <a:spcPts val="5000"/>
              </a:lnSpc>
              <a:buNone/>
            </a:pPr>
            <a:r>
              <a:rPr lang="en-US" sz="4000" b="1" dirty="0">
                <a:solidFill>
                  <a:srgbClr val="101014"/>
                </a:solidFill>
                <a:latin typeface="Playfair Display Bold" pitchFamily="34" charset="0"/>
                <a:ea typeface="Playfair Display Bold" pitchFamily="34" charset="-122"/>
                <a:cs typeface="Playfair Display Bold" pitchFamily="34" charset="-120"/>
              </a:rPr>
              <a:t>Key Technologies</a:t>
            </a:r>
            <a:endParaRPr lang="en-US" sz="4000" dirty="0"/>
          </a:p>
        </p:txBody>
      </p:sp>
      <p:sp>
        <p:nvSpPr>
          <p:cNvPr id="4" name="Shape 1"/>
          <p:cNvSpPr/>
          <p:nvPr/>
        </p:nvSpPr>
        <p:spPr>
          <a:xfrm>
            <a:off x="793790" y="4029312"/>
            <a:ext cx="6419374" cy="1502807"/>
          </a:xfrm>
          <a:prstGeom prst="roundRect">
            <a:avLst>
              <a:gd name="adj" fmla="val 2038"/>
            </a:avLst>
          </a:prstGeom>
          <a:solidFill>
            <a:srgbClr val="E0E0EC"/>
          </a:solidFill>
          <a:ln/>
        </p:spPr>
      </p:sp>
      <p:sp>
        <p:nvSpPr>
          <p:cNvPr id="5" name="Text 2"/>
          <p:cNvSpPr/>
          <p:nvPr/>
        </p:nvSpPr>
        <p:spPr>
          <a:xfrm>
            <a:off x="997863" y="4233385"/>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IoT</a:t>
            </a:r>
            <a:endParaRPr lang="en-US" sz="2000" dirty="0"/>
          </a:p>
        </p:txBody>
      </p:sp>
      <p:sp>
        <p:nvSpPr>
          <p:cNvPr id="6" name="Text 3"/>
          <p:cNvSpPr/>
          <p:nvPr/>
        </p:nvSpPr>
        <p:spPr>
          <a:xfrm>
            <a:off x="997863" y="4674631"/>
            <a:ext cx="6011228" cy="653415"/>
          </a:xfrm>
          <a:prstGeom prst="rect">
            <a:avLst/>
          </a:prstGeom>
          <a:noFill/>
          <a:ln/>
        </p:spPr>
        <p:txBody>
          <a:bodyPr wrap="square" lIns="0" tIns="0" rIns="0" bIns="0" rtlCol="0" anchor="t"/>
          <a:lstStyle/>
          <a:p>
            <a:pPr marL="0" indent="0">
              <a:lnSpc>
                <a:spcPts val="2550"/>
              </a:lnSpc>
              <a:buNone/>
            </a:pPr>
            <a:r>
              <a:rPr lang="en-US" sz="1600" dirty="0">
                <a:solidFill>
                  <a:srgbClr val="39393C"/>
                </a:solidFill>
                <a:latin typeface="Open Sans" pitchFamily="34" charset="0"/>
                <a:ea typeface="Open Sans" pitchFamily="34" charset="-122"/>
                <a:cs typeface="Open Sans" pitchFamily="34" charset="-120"/>
              </a:rPr>
              <a:t>Sensors and connected devices collect data on the condition, location, and movement of goods, providing real-time insights.</a:t>
            </a:r>
            <a:endParaRPr lang="en-US" sz="1600" dirty="0"/>
          </a:p>
        </p:txBody>
      </p:sp>
      <p:sp>
        <p:nvSpPr>
          <p:cNvPr id="7" name="Shape 4"/>
          <p:cNvSpPr/>
          <p:nvPr/>
        </p:nvSpPr>
        <p:spPr>
          <a:xfrm>
            <a:off x="7417237" y="4029312"/>
            <a:ext cx="6419374" cy="1502807"/>
          </a:xfrm>
          <a:prstGeom prst="roundRect">
            <a:avLst>
              <a:gd name="adj" fmla="val 2038"/>
            </a:avLst>
          </a:prstGeom>
          <a:solidFill>
            <a:srgbClr val="E0E0EC"/>
          </a:solidFill>
          <a:ln/>
        </p:spPr>
      </p:sp>
      <p:sp>
        <p:nvSpPr>
          <p:cNvPr id="8" name="Text 5"/>
          <p:cNvSpPr/>
          <p:nvPr/>
        </p:nvSpPr>
        <p:spPr>
          <a:xfrm>
            <a:off x="7621310" y="4233385"/>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Cloud Computing</a:t>
            </a:r>
            <a:endParaRPr lang="en-US" sz="2000" dirty="0"/>
          </a:p>
        </p:txBody>
      </p:sp>
      <p:sp>
        <p:nvSpPr>
          <p:cNvPr id="9" name="Text 6"/>
          <p:cNvSpPr/>
          <p:nvPr/>
        </p:nvSpPr>
        <p:spPr>
          <a:xfrm>
            <a:off x="7621310" y="4674631"/>
            <a:ext cx="6011228" cy="653415"/>
          </a:xfrm>
          <a:prstGeom prst="rect">
            <a:avLst/>
          </a:prstGeom>
          <a:noFill/>
          <a:ln/>
        </p:spPr>
        <p:txBody>
          <a:bodyPr wrap="square" lIns="0" tIns="0" rIns="0" bIns="0" rtlCol="0" anchor="t"/>
          <a:lstStyle/>
          <a:p>
            <a:pPr marL="0" indent="0">
              <a:lnSpc>
                <a:spcPts val="2550"/>
              </a:lnSpc>
              <a:buNone/>
            </a:pPr>
            <a:r>
              <a:rPr lang="en-US" sz="1600" dirty="0">
                <a:solidFill>
                  <a:srgbClr val="39393C"/>
                </a:solidFill>
                <a:latin typeface="Open Sans" pitchFamily="34" charset="0"/>
                <a:ea typeface="Open Sans" pitchFamily="34" charset="-122"/>
                <a:cs typeface="Open Sans" pitchFamily="34" charset="-120"/>
              </a:rPr>
              <a:t>Allows for storage and processing of vast amounts of data remotely, facilitating real-time access and sharing.</a:t>
            </a:r>
            <a:endParaRPr lang="en-US" sz="1600" dirty="0"/>
          </a:p>
        </p:txBody>
      </p:sp>
      <p:sp>
        <p:nvSpPr>
          <p:cNvPr id="10" name="Shape 7"/>
          <p:cNvSpPr/>
          <p:nvPr/>
        </p:nvSpPr>
        <p:spPr>
          <a:xfrm>
            <a:off x="793790" y="5736192"/>
            <a:ext cx="6419374" cy="1502807"/>
          </a:xfrm>
          <a:prstGeom prst="roundRect">
            <a:avLst>
              <a:gd name="adj" fmla="val 2038"/>
            </a:avLst>
          </a:prstGeom>
          <a:solidFill>
            <a:srgbClr val="E0E0EC"/>
          </a:solidFill>
          <a:ln/>
        </p:spPr>
      </p:sp>
      <p:sp>
        <p:nvSpPr>
          <p:cNvPr id="11" name="Text 8"/>
          <p:cNvSpPr/>
          <p:nvPr/>
        </p:nvSpPr>
        <p:spPr>
          <a:xfrm>
            <a:off x="997863" y="5940265"/>
            <a:ext cx="2750582" cy="318849"/>
          </a:xfrm>
          <a:prstGeom prst="rect">
            <a:avLst/>
          </a:prstGeom>
          <a:noFill/>
          <a:ln/>
        </p:spPr>
        <p:txBody>
          <a:bodyPr wrap="none" lIns="0" tIns="0" rIns="0" bIns="0" rtlCol="0" anchor="t"/>
          <a:lstStyle/>
          <a:p>
            <a:pPr marL="0" indent="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AI &amp; Machine Learning</a:t>
            </a:r>
            <a:endParaRPr lang="en-US" sz="2000" dirty="0"/>
          </a:p>
        </p:txBody>
      </p:sp>
      <p:sp>
        <p:nvSpPr>
          <p:cNvPr id="12" name="Text 9"/>
          <p:cNvSpPr/>
          <p:nvPr/>
        </p:nvSpPr>
        <p:spPr>
          <a:xfrm>
            <a:off x="997863" y="6381511"/>
            <a:ext cx="6011228" cy="653415"/>
          </a:xfrm>
          <a:prstGeom prst="rect">
            <a:avLst/>
          </a:prstGeom>
          <a:noFill/>
          <a:ln/>
        </p:spPr>
        <p:txBody>
          <a:bodyPr wrap="square" lIns="0" tIns="0" rIns="0" bIns="0" rtlCol="0" anchor="t"/>
          <a:lstStyle/>
          <a:p>
            <a:pPr marL="0" indent="0">
              <a:lnSpc>
                <a:spcPts val="2550"/>
              </a:lnSpc>
              <a:buNone/>
            </a:pPr>
            <a:r>
              <a:rPr lang="en-US" sz="1600" dirty="0">
                <a:solidFill>
                  <a:srgbClr val="39393C"/>
                </a:solidFill>
                <a:latin typeface="Open Sans" pitchFamily="34" charset="0"/>
                <a:ea typeface="Open Sans" pitchFamily="34" charset="-122"/>
                <a:cs typeface="Open Sans" pitchFamily="34" charset="-120"/>
              </a:rPr>
              <a:t>Algorithms analyze data to predict trends, optimize routes, and improve logistics processes.</a:t>
            </a:r>
            <a:endParaRPr lang="en-US" sz="1600" dirty="0"/>
          </a:p>
        </p:txBody>
      </p:sp>
      <p:sp>
        <p:nvSpPr>
          <p:cNvPr id="13" name="Shape 10"/>
          <p:cNvSpPr/>
          <p:nvPr/>
        </p:nvSpPr>
        <p:spPr>
          <a:xfrm>
            <a:off x="7417237" y="5736192"/>
            <a:ext cx="6419374" cy="1502807"/>
          </a:xfrm>
          <a:prstGeom prst="roundRect">
            <a:avLst>
              <a:gd name="adj" fmla="val 2038"/>
            </a:avLst>
          </a:prstGeom>
          <a:solidFill>
            <a:srgbClr val="E0E0EC"/>
          </a:solidFill>
          <a:ln/>
        </p:spPr>
      </p:sp>
      <p:sp>
        <p:nvSpPr>
          <p:cNvPr id="14" name="Text 11"/>
          <p:cNvSpPr/>
          <p:nvPr/>
        </p:nvSpPr>
        <p:spPr>
          <a:xfrm>
            <a:off x="7621310" y="5940265"/>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Blockchain</a:t>
            </a:r>
            <a:endParaRPr lang="en-US" sz="2000" dirty="0"/>
          </a:p>
        </p:txBody>
      </p:sp>
      <p:sp>
        <p:nvSpPr>
          <p:cNvPr id="15" name="Text 12"/>
          <p:cNvSpPr/>
          <p:nvPr/>
        </p:nvSpPr>
        <p:spPr>
          <a:xfrm>
            <a:off x="7621310" y="6381511"/>
            <a:ext cx="6011228" cy="653415"/>
          </a:xfrm>
          <a:prstGeom prst="rect">
            <a:avLst/>
          </a:prstGeom>
          <a:noFill/>
          <a:ln/>
        </p:spPr>
        <p:txBody>
          <a:bodyPr wrap="square" lIns="0" tIns="0" rIns="0" bIns="0" rtlCol="0" anchor="t"/>
          <a:lstStyle/>
          <a:p>
            <a:pPr marL="0" indent="0">
              <a:lnSpc>
                <a:spcPts val="2550"/>
              </a:lnSpc>
              <a:buNone/>
            </a:pPr>
            <a:r>
              <a:rPr lang="en-US" sz="1600" dirty="0">
                <a:solidFill>
                  <a:srgbClr val="39393C"/>
                </a:solidFill>
                <a:latin typeface="Open Sans" pitchFamily="34" charset="0"/>
                <a:ea typeface="Open Sans" pitchFamily="34" charset="-122"/>
                <a:cs typeface="Open Sans" pitchFamily="34" charset="-120"/>
              </a:rPr>
              <a:t>Ensures transparency, security, and accuracy in logistics data, streamlining operations and enhancing trust.</a:t>
            </a:r>
            <a:endParaRPr lang="en-US" sz="1600" dirty="0"/>
          </a:p>
        </p:txBody>
      </p:sp>
      <p:grpSp>
        <p:nvGrpSpPr>
          <p:cNvPr id="20" name="Group 19">
            <a:extLst>
              <a:ext uri="{FF2B5EF4-FFF2-40B4-BE49-F238E27FC236}">
                <a16:creationId xmlns:a16="http://schemas.microsoft.com/office/drawing/2014/main" id="{CA4AFA37-4655-6A1B-415C-6B2711678AA5}"/>
              </a:ext>
            </a:extLst>
          </p:cNvPr>
          <p:cNvGrpSpPr/>
          <p:nvPr/>
        </p:nvGrpSpPr>
        <p:grpSpPr>
          <a:xfrm>
            <a:off x="0" y="7767033"/>
            <a:ext cx="14630400" cy="462567"/>
            <a:chOff x="0" y="7902038"/>
            <a:chExt cx="14630400" cy="462567"/>
          </a:xfrm>
        </p:grpSpPr>
        <p:sp>
          <p:nvSpPr>
            <p:cNvPr id="21" name="Rectangle 20">
              <a:extLst>
                <a:ext uri="{FF2B5EF4-FFF2-40B4-BE49-F238E27FC236}">
                  <a16:creationId xmlns:a16="http://schemas.microsoft.com/office/drawing/2014/main" id="{64DB9D60-B844-CA50-2E97-A1B6142CE41A}"/>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4">
              <a:extLst>
                <a:ext uri="{FF2B5EF4-FFF2-40B4-BE49-F238E27FC236}">
                  <a16:creationId xmlns:a16="http://schemas.microsoft.com/office/drawing/2014/main" id="{8857D5D8-749B-F8FA-35D1-1914E9A995A5}"/>
                </a:ext>
              </a:extLst>
            </p:cNvPr>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23" name="Text 4">
              <a:extLst>
                <a:ext uri="{FF2B5EF4-FFF2-40B4-BE49-F238E27FC236}">
                  <a16:creationId xmlns:a16="http://schemas.microsoft.com/office/drawing/2014/main" id="{3B0ECF48-B8D9-238D-1C5B-1A84770F4CF6}"/>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1644" y="773311"/>
            <a:ext cx="5236845" cy="654487"/>
          </a:xfrm>
          <a:prstGeom prst="rect">
            <a:avLst/>
          </a:prstGeom>
          <a:noFill/>
          <a:ln/>
        </p:spPr>
        <p:txBody>
          <a:bodyPr wrap="none" lIns="0" tIns="0" rIns="0" bIns="0" rtlCol="0" anchor="t"/>
          <a:lstStyle/>
          <a:p>
            <a:pPr marL="0" indent="0">
              <a:lnSpc>
                <a:spcPts val="5150"/>
              </a:lnSpc>
              <a:buNone/>
            </a:pPr>
            <a:r>
              <a:rPr lang="en-US" sz="4100" b="1" dirty="0">
                <a:solidFill>
                  <a:srgbClr val="101014"/>
                </a:solidFill>
                <a:latin typeface="Playfair Display Bold" pitchFamily="34" charset="0"/>
                <a:ea typeface="Playfair Display Bold" pitchFamily="34" charset="-122"/>
                <a:cs typeface="Playfair Display Bold" pitchFamily="34" charset="-120"/>
              </a:rPr>
              <a:t>Real-World Examples</a:t>
            </a:r>
            <a:endParaRPr lang="en-US" sz="4100" dirty="0"/>
          </a:p>
        </p:txBody>
      </p:sp>
      <p:sp>
        <p:nvSpPr>
          <p:cNvPr id="4" name="Shape 1"/>
          <p:cNvSpPr/>
          <p:nvPr/>
        </p:nvSpPr>
        <p:spPr>
          <a:xfrm>
            <a:off x="1007269" y="1742003"/>
            <a:ext cx="22860" cy="5714167"/>
          </a:xfrm>
          <a:prstGeom prst="roundRect">
            <a:avLst>
              <a:gd name="adj" fmla="val 137450"/>
            </a:avLst>
          </a:prstGeom>
          <a:solidFill>
            <a:srgbClr val="C6C6D2"/>
          </a:solidFill>
          <a:ln/>
        </p:spPr>
      </p:sp>
      <p:sp>
        <p:nvSpPr>
          <p:cNvPr id="5" name="Shape 2"/>
          <p:cNvSpPr/>
          <p:nvPr/>
        </p:nvSpPr>
        <p:spPr>
          <a:xfrm>
            <a:off x="1220033" y="2201823"/>
            <a:ext cx="628412" cy="22860"/>
          </a:xfrm>
          <a:prstGeom prst="roundRect">
            <a:avLst>
              <a:gd name="adj" fmla="val 137450"/>
            </a:avLst>
          </a:prstGeom>
          <a:solidFill>
            <a:srgbClr val="C6C6D2"/>
          </a:solidFill>
          <a:ln/>
        </p:spPr>
      </p:sp>
      <p:sp>
        <p:nvSpPr>
          <p:cNvPr id="6" name="Shape 3"/>
          <p:cNvSpPr/>
          <p:nvPr/>
        </p:nvSpPr>
        <p:spPr>
          <a:xfrm>
            <a:off x="771644" y="1977628"/>
            <a:ext cx="471249" cy="471249"/>
          </a:xfrm>
          <a:prstGeom prst="roundRect">
            <a:avLst>
              <a:gd name="adj" fmla="val 6668"/>
            </a:avLst>
          </a:prstGeom>
          <a:solidFill>
            <a:srgbClr val="E0E0EC"/>
          </a:solidFill>
          <a:ln/>
        </p:spPr>
      </p:sp>
      <p:sp>
        <p:nvSpPr>
          <p:cNvPr id="7" name="Text 4"/>
          <p:cNvSpPr/>
          <p:nvPr/>
        </p:nvSpPr>
        <p:spPr>
          <a:xfrm>
            <a:off x="850166" y="2016919"/>
            <a:ext cx="314206" cy="392668"/>
          </a:xfrm>
          <a:prstGeom prst="rect">
            <a:avLst/>
          </a:prstGeom>
          <a:noFill/>
          <a:ln/>
        </p:spPr>
        <p:txBody>
          <a:bodyPr wrap="none" lIns="0" tIns="0" rIns="0" bIns="0" rtlCol="0" anchor="t"/>
          <a:lstStyle/>
          <a:p>
            <a:pPr marL="0" indent="0" algn="ctr">
              <a:lnSpc>
                <a:spcPts val="2450"/>
              </a:lnSpc>
              <a:buNone/>
            </a:pPr>
            <a:r>
              <a:rPr lang="en-US" sz="2450" b="1" dirty="0">
                <a:solidFill>
                  <a:srgbClr val="39393C"/>
                </a:solidFill>
                <a:latin typeface="Playfair Display Bold" pitchFamily="34" charset="0"/>
                <a:ea typeface="Playfair Display Bold" pitchFamily="34" charset="-122"/>
                <a:cs typeface="Playfair Display Bold" pitchFamily="34" charset="-120"/>
              </a:rPr>
              <a:t>1</a:t>
            </a:r>
            <a:endParaRPr lang="en-US" sz="2450" dirty="0"/>
          </a:p>
        </p:txBody>
      </p:sp>
      <p:sp>
        <p:nvSpPr>
          <p:cNvPr id="8" name="Text 5"/>
          <p:cNvSpPr/>
          <p:nvPr/>
        </p:nvSpPr>
        <p:spPr>
          <a:xfrm>
            <a:off x="2054662" y="1951434"/>
            <a:ext cx="2618423" cy="327184"/>
          </a:xfrm>
          <a:prstGeom prst="rect">
            <a:avLst/>
          </a:prstGeom>
          <a:noFill/>
          <a:ln/>
        </p:spPr>
        <p:txBody>
          <a:bodyPr wrap="none" lIns="0" tIns="0" rIns="0" bIns="0" rtlCol="0" anchor="t"/>
          <a:lstStyle/>
          <a:p>
            <a:pPr marL="0" indent="0" algn="l">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UPS</a:t>
            </a:r>
            <a:endParaRPr lang="en-US" sz="2050" dirty="0"/>
          </a:p>
        </p:txBody>
      </p:sp>
      <p:sp>
        <p:nvSpPr>
          <p:cNvPr id="9" name="Text 6"/>
          <p:cNvSpPr/>
          <p:nvPr/>
        </p:nvSpPr>
        <p:spPr>
          <a:xfrm>
            <a:off x="2054662" y="2404229"/>
            <a:ext cx="6317694" cy="670084"/>
          </a:xfrm>
          <a:prstGeom prst="rect">
            <a:avLst/>
          </a:prstGeom>
          <a:noFill/>
          <a:ln/>
        </p:spPr>
        <p:txBody>
          <a:bodyPr wrap="squar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Uses big data analytics to optimize delivery routes, reduce fuel consumption, and improve efficiency across their vast network.</a:t>
            </a:r>
            <a:endParaRPr lang="en-US" sz="1600" dirty="0"/>
          </a:p>
        </p:txBody>
      </p:sp>
      <p:sp>
        <p:nvSpPr>
          <p:cNvPr id="10" name="Shape 7"/>
          <p:cNvSpPr/>
          <p:nvPr/>
        </p:nvSpPr>
        <p:spPr>
          <a:xfrm>
            <a:off x="1220033" y="3952994"/>
            <a:ext cx="628412" cy="22860"/>
          </a:xfrm>
          <a:prstGeom prst="roundRect">
            <a:avLst>
              <a:gd name="adj" fmla="val 137450"/>
            </a:avLst>
          </a:prstGeom>
          <a:solidFill>
            <a:srgbClr val="C6C6D2"/>
          </a:solidFill>
          <a:ln/>
        </p:spPr>
      </p:sp>
      <p:sp>
        <p:nvSpPr>
          <p:cNvPr id="11" name="Shape 8"/>
          <p:cNvSpPr/>
          <p:nvPr/>
        </p:nvSpPr>
        <p:spPr>
          <a:xfrm>
            <a:off x="771644" y="3728799"/>
            <a:ext cx="471249" cy="471249"/>
          </a:xfrm>
          <a:prstGeom prst="roundRect">
            <a:avLst>
              <a:gd name="adj" fmla="val 6668"/>
            </a:avLst>
          </a:prstGeom>
          <a:solidFill>
            <a:srgbClr val="E0E0EC"/>
          </a:solidFill>
          <a:ln/>
        </p:spPr>
      </p:sp>
      <p:sp>
        <p:nvSpPr>
          <p:cNvPr id="12" name="Text 9"/>
          <p:cNvSpPr/>
          <p:nvPr/>
        </p:nvSpPr>
        <p:spPr>
          <a:xfrm>
            <a:off x="850166" y="3768090"/>
            <a:ext cx="314206" cy="392668"/>
          </a:xfrm>
          <a:prstGeom prst="rect">
            <a:avLst/>
          </a:prstGeom>
          <a:noFill/>
          <a:ln/>
        </p:spPr>
        <p:txBody>
          <a:bodyPr wrap="none" lIns="0" tIns="0" rIns="0" bIns="0" rtlCol="0" anchor="t"/>
          <a:lstStyle/>
          <a:p>
            <a:pPr marL="0" indent="0" algn="ctr">
              <a:lnSpc>
                <a:spcPts val="2450"/>
              </a:lnSpc>
              <a:buNone/>
            </a:pPr>
            <a:r>
              <a:rPr lang="en-US" sz="2450" b="1" dirty="0">
                <a:solidFill>
                  <a:srgbClr val="39393C"/>
                </a:solidFill>
                <a:latin typeface="Playfair Display Bold" pitchFamily="34" charset="0"/>
                <a:ea typeface="Playfair Display Bold" pitchFamily="34" charset="-122"/>
                <a:cs typeface="Playfair Display Bold" pitchFamily="34" charset="-120"/>
              </a:rPr>
              <a:t>2</a:t>
            </a:r>
            <a:endParaRPr lang="en-US" sz="2450" dirty="0"/>
          </a:p>
        </p:txBody>
      </p:sp>
      <p:sp>
        <p:nvSpPr>
          <p:cNvPr id="13" name="Text 10"/>
          <p:cNvSpPr/>
          <p:nvPr/>
        </p:nvSpPr>
        <p:spPr>
          <a:xfrm>
            <a:off x="2054662" y="3702606"/>
            <a:ext cx="2618423" cy="327184"/>
          </a:xfrm>
          <a:prstGeom prst="rect">
            <a:avLst/>
          </a:prstGeom>
          <a:noFill/>
          <a:ln/>
        </p:spPr>
        <p:txBody>
          <a:bodyPr wrap="none" lIns="0" tIns="0" rIns="0" bIns="0" rtlCol="0" anchor="t"/>
          <a:lstStyle/>
          <a:p>
            <a:pPr marL="0" indent="0" algn="l">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Amazon</a:t>
            </a:r>
            <a:endParaRPr lang="en-US" sz="2050" dirty="0"/>
          </a:p>
        </p:txBody>
      </p:sp>
      <p:sp>
        <p:nvSpPr>
          <p:cNvPr id="14" name="Text 11"/>
          <p:cNvSpPr/>
          <p:nvPr/>
        </p:nvSpPr>
        <p:spPr>
          <a:xfrm>
            <a:off x="2054662" y="4155400"/>
            <a:ext cx="6317694" cy="1005126"/>
          </a:xfrm>
          <a:prstGeom prst="rect">
            <a:avLst/>
          </a:prstGeom>
          <a:noFill/>
          <a:ln/>
        </p:spPr>
        <p:txBody>
          <a:bodyPr wrap="squar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Leverages big data for inventory management, predictive shipping, and personalized customer recommendations based on their behavior.</a:t>
            </a:r>
            <a:endParaRPr lang="en-US" sz="1600" dirty="0"/>
          </a:p>
        </p:txBody>
      </p:sp>
      <p:sp>
        <p:nvSpPr>
          <p:cNvPr id="15" name="Shape 12"/>
          <p:cNvSpPr/>
          <p:nvPr/>
        </p:nvSpPr>
        <p:spPr>
          <a:xfrm>
            <a:off x="1220033" y="6039207"/>
            <a:ext cx="628412" cy="22860"/>
          </a:xfrm>
          <a:prstGeom prst="roundRect">
            <a:avLst>
              <a:gd name="adj" fmla="val 137450"/>
            </a:avLst>
          </a:prstGeom>
          <a:solidFill>
            <a:srgbClr val="C6C6D2"/>
          </a:solidFill>
          <a:ln/>
        </p:spPr>
      </p:sp>
      <p:sp>
        <p:nvSpPr>
          <p:cNvPr id="16" name="Shape 13"/>
          <p:cNvSpPr/>
          <p:nvPr/>
        </p:nvSpPr>
        <p:spPr>
          <a:xfrm>
            <a:off x="771644" y="5815013"/>
            <a:ext cx="471249" cy="471249"/>
          </a:xfrm>
          <a:prstGeom prst="roundRect">
            <a:avLst>
              <a:gd name="adj" fmla="val 6668"/>
            </a:avLst>
          </a:prstGeom>
          <a:solidFill>
            <a:srgbClr val="E0E0EC"/>
          </a:solidFill>
          <a:ln/>
        </p:spPr>
      </p:sp>
      <p:sp>
        <p:nvSpPr>
          <p:cNvPr id="17" name="Text 14"/>
          <p:cNvSpPr/>
          <p:nvPr/>
        </p:nvSpPr>
        <p:spPr>
          <a:xfrm>
            <a:off x="850166" y="5854303"/>
            <a:ext cx="314206" cy="392668"/>
          </a:xfrm>
          <a:prstGeom prst="rect">
            <a:avLst/>
          </a:prstGeom>
          <a:noFill/>
          <a:ln/>
        </p:spPr>
        <p:txBody>
          <a:bodyPr wrap="none" lIns="0" tIns="0" rIns="0" bIns="0" rtlCol="0" anchor="t"/>
          <a:lstStyle/>
          <a:p>
            <a:pPr marL="0" indent="0" algn="ctr">
              <a:lnSpc>
                <a:spcPts val="2450"/>
              </a:lnSpc>
              <a:buNone/>
            </a:pPr>
            <a:r>
              <a:rPr lang="en-US" sz="2450" b="1" dirty="0">
                <a:solidFill>
                  <a:srgbClr val="39393C"/>
                </a:solidFill>
                <a:latin typeface="Playfair Display Bold" pitchFamily="34" charset="0"/>
                <a:ea typeface="Playfair Display Bold" pitchFamily="34" charset="-122"/>
                <a:cs typeface="Playfair Display Bold" pitchFamily="34" charset="-120"/>
              </a:rPr>
              <a:t>3</a:t>
            </a:r>
            <a:endParaRPr lang="en-US" sz="2450" dirty="0"/>
          </a:p>
        </p:txBody>
      </p:sp>
      <p:sp>
        <p:nvSpPr>
          <p:cNvPr id="18" name="Text 15"/>
          <p:cNvSpPr/>
          <p:nvPr/>
        </p:nvSpPr>
        <p:spPr>
          <a:xfrm>
            <a:off x="2054662" y="5788819"/>
            <a:ext cx="2618423" cy="327184"/>
          </a:xfrm>
          <a:prstGeom prst="rect">
            <a:avLst/>
          </a:prstGeom>
          <a:noFill/>
          <a:ln/>
        </p:spPr>
        <p:txBody>
          <a:bodyPr wrap="none" lIns="0" tIns="0" rIns="0" bIns="0" rtlCol="0" anchor="t"/>
          <a:lstStyle/>
          <a:p>
            <a:pPr marL="0" indent="0" algn="l">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DHL</a:t>
            </a:r>
            <a:endParaRPr lang="en-US" sz="2050" dirty="0"/>
          </a:p>
        </p:txBody>
      </p:sp>
      <p:sp>
        <p:nvSpPr>
          <p:cNvPr id="19" name="Text 16"/>
          <p:cNvSpPr/>
          <p:nvPr/>
        </p:nvSpPr>
        <p:spPr>
          <a:xfrm>
            <a:off x="2054662" y="6241613"/>
            <a:ext cx="6317694" cy="1005126"/>
          </a:xfrm>
          <a:prstGeom prst="rect">
            <a:avLst/>
          </a:prstGeom>
          <a:noFill/>
          <a:ln/>
        </p:spPr>
        <p:txBody>
          <a:bodyPr wrap="squar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Employs big data to track shipments globally, analyze data to predict maintenance needs for vehicles and equipment, and streamline operations.</a:t>
            </a:r>
            <a:endParaRPr lang="en-US" sz="1600" dirty="0"/>
          </a:p>
        </p:txBody>
      </p:sp>
      <p:grpSp>
        <p:nvGrpSpPr>
          <p:cNvPr id="24" name="Group 23">
            <a:extLst>
              <a:ext uri="{FF2B5EF4-FFF2-40B4-BE49-F238E27FC236}">
                <a16:creationId xmlns:a16="http://schemas.microsoft.com/office/drawing/2014/main" id="{7CBE94F8-2B06-9604-D8EF-937E89F6829C}"/>
              </a:ext>
            </a:extLst>
          </p:cNvPr>
          <p:cNvGrpSpPr/>
          <p:nvPr/>
        </p:nvGrpSpPr>
        <p:grpSpPr>
          <a:xfrm>
            <a:off x="0" y="7774716"/>
            <a:ext cx="14630400" cy="462567"/>
            <a:chOff x="0" y="7902038"/>
            <a:chExt cx="14630400" cy="462567"/>
          </a:xfrm>
        </p:grpSpPr>
        <p:sp>
          <p:nvSpPr>
            <p:cNvPr id="25" name="Rectangle 24">
              <a:extLst>
                <a:ext uri="{FF2B5EF4-FFF2-40B4-BE49-F238E27FC236}">
                  <a16:creationId xmlns:a16="http://schemas.microsoft.com/office/drawing/2014/main" id="{849B8E69-6D4E-C43F-58C6-06CDB6C51909}"/>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 4">
              <a:extLst>
                <a:ext uri="{FF2B5EF4-FFF2-40B4-BE49-F238E27FC236}">
                  <a16:creationId xmlns:a16="http://schemas.microsoft.com/office/drawing/2014/main" id="{15EDF355-76E3-2F2F-4A6B-DFA74CBF8DB7}"/>
                </a:ext>
              </a:extLst>
            </p:cNvPr>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27" name="Text 4">
              <a:extLst>
                <a:ext uri="{FF2B5EF4-FFF2-40B4-BE49-F238E27FC236}">
                  <a16:creationId xmlns:a16="http://schemas.microsoft.com/office/drawing/2014/main" id="{04BFEA4A-B56A-FB53-D628-5576F78BD700}"/>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42968"/>
          </a:xfrm>
          <a:prstGeom prst="rect">
            <a:avLst/>
          </a:prstGeom>
        </p:spPr>
      </p:pic>
      <p:sp>
        <p:nvSpPr>
          <p:cNvPr id="3" name="Text 0"/>
          <p:cNvSpPr/>
          <p:nvPr/>
        </p:nvSpPr>
        <p:spPr>
          <a:xfrm>
            <a:off x="679490" y="2240546"/>
            <a:ext cx="5084564" cy="460772"/>
          </a:xfrm>
          <a:prstGeom prst="rect">
            <a:avLst/>
          </a:prstGeom>
          <a:noFill/>
          <a:ln/>
        </p:spPr>
        <p:txBody>
          <a:bodyPr wrap="none" lIns="0" tIns="0" rIns="0" bIns="0" rtlCol="0" anchor="t"/>
          <a:lstStyle/>
          <a:p>
            <a:pPr marL="0" indent="0">
              <a:lnSpc>
                <a:spcPts val="3600"/>
              </a:lnSpc>
              <a:buNone/>
            </a:pPr>
            <a:r>
              <a:rPr lang="en-US" sz="2900" b="1" dirty="0">
                <a:solidFill>
                  <a:srgbClr val="101014"/>
                </a:solidFill>
                <a:latin typeface="Playfair Display Bold" pitchFamily="34" charset="0"/>
                <a:ea typeface="Playfair Display Bold" pitchFamily="34" charset="-122"/>
                <a:cs typeface="Playfair Display Bold" pitchFamily="34" charset="-120"/>
              </a:rPr>
              <a:t>Challenges and Opportunities</a:t>
            </a:r>
            <a:endParaRPr lang="en-US" sz="2900" dirty="0"/>
          </a:p>
        </p:txBody>
      </p:sp>
      <p:pic>
        <p:nvPicPr>
          <p:cNvPr id="4" name="Image 1" descr="preencoded.png"/>
          <p:cNvPicPr>
            <a:picLocks noChangeAspect="1"/>
          </p:cNvPicPr>
          <p:nvPr/>
        </p:nvPicPr>
        <p:blipFill>
          <a:blip r:embed="rId4"/>
          <a:stretch>
            <a:fillRect/>
          </a:stretch>
        </p:blipFill>
        <p:spPr>
          <a:xfrm>
            <a:off x="679490" y="2922417"/>
            <a:ext cx="737116" cy="884515"/>
          </a:xfrm>
          <a:prstGeom prst="rect">
            <a:avLst/>
          </a:prstGeom>
        </p:spPr>
      </p:pic>
      <p:sp>
        <p:nvSpPr>
          <p:cNvPr id="5" name="Text 1"/>
          <p:cNvSpPr/>
          <p:nvPr/>
        </p:nvSpPr>
        <p:spPr>
          <a:xfrm>
            <a:off x="1637705" y="3069816"/>
            <a:ext cx="1842968" cy="230386"/>
          </a:xfrm>
          <a:prstGeom prst="rect">
            <a:avLst/>
          </a:prstGeom>
          <a:noFill/>
          <a:ln/>
        </p:spPr>
        <p:txBody>
          <a:bodyPr wrap="none" lIns="0" tIns="0" rIns="0" bIns="0" rtlCol="0" anchor="t"/>
          <a:lstStyle/>
          <a:p>
            <a:pPr marL="0" indent="0" algn="l">
              <a:lnSpc>
                <a:spcPts val="18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Data Quality</a:t>
            </a:r>
            <a:endParaRPr lang="en-US" sz="1600" dirty="0"/>
          </a:p>
        </p:txBody>
      </p:sp>
      <p:sp>
        <p:nvSpPr>
          <p:cNvPr id="6" name="Text 2"/>
          <p:cNvSpPr/>
          <p:nvPr/>
        </p:nvSpPr>
        <p:spPr>
          <a:xfrm>
            <a:off x="1637705" y="3388547"/>
            <a:ext cx="12084606" cy="235744"/>
          </a:xfrm>
          <a:prstGeom prst="rect">
            <a:avLst/>
          </a:prstGeom>
          <a:noFill/>
          <a:ln/>
        </p:spPr>
        <p:txBody>
          <a:bodyPr wrap="none" lIns="0" tIns="0" rIns="0" bIns="0" rtlCol="0" anchor="t"/>
          <a:lstStyle/>
          <a:p>
            <a:pPr marL="0" indent="0" algn="l">
              <a:lnSpc>
                <a:spcPts val="1850"/>
              </a:lnSpc>
              <a:buNone/>
            </a:pPr>
            <a:r>
              <a:rPr lang="en-US" sz="1400" dirty="0">
                <a:solidFill>
                  <a:srgbClr val="39393C"/>
                </a:solidFill>
                <a:latin typeface="Open Sans" pitchFamily="34" charset="0"/>
                <a:ea typeface="Open Sans" pitchFamily="34" charset="-122"/>
                <a:cs typeface="Open Sans" pitchFamily="34" charset="-120"/>
              </a:rPr>
              <a:t>Inaccurate or incomplete data can lead to poor decisions, emphasizing the need for data validation and cleansing.</a:t>
            </a:r>
            <a:endParaRPr lang="en-US" sz="1400" dirty="0"/>
          </a:p>
        </p:txBody>
      </p:sp>
      <p:pic>
        <p:nvPicPr>
          <p:cNvPr id="7" name="Image 2" descr="preencoded.png"/>
          <p:cNvPicPr>
            <a:picLocks noChangeAspect="1"/>
          </p:cNvPicPr>
          <p:nvPr/>
        </p:nvPicPr>
        <p:blipFill>
          <a:blip r:embed="rId5"/>
          <a:stretch>
            <a:fillRect/>
          </a:stretch>
        </p:blipFill>
        <p:spPr>
          <a:xfrm>
            <a:off x="679490" y="3932915"/>
            <a:ext cx="737116" cy="884515"/>
          </a:xfrm>
          <a:prstGeom prst="rect">
            <a:avLst/>
          </a:prstGeom>
        </p:spPr>
      </p:pic>
      <p:sp>
        <p:nvSpPr>
          <p:cNvPr id="8" name="Text 3"/>
          <p:cNvSpPr/>
          <p:nvPr/>
        </p:nvSpPr>
        <p:spPr>
          <a:xfrm>
            <a:off x="1637705" y="4069525"/>
            <a:ext cx="1842968" cy="230386"/>
          </a:xfrm>
          <a:prstGeom prst="rect">
            <a:avLst/>
          </a:prstGeom>
          <a:noFill/>
          <a:ln/>
        </p:spPr>
        <p:txBody>
          <a:bodyPr wrap="none" lIns="0" tIns="0" rIns="0" bIns="0" rtlCol="0" anchor="t"/>
          <a:lstStyle/>
          <a:p>
            <a:pPr marL="0" indent="0" algn="l">
              <a:lnSpc>
                <a:spcPts val="18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Integration</a:t>
            </a:r>
            <a:endParaRPr lang="en-US" sz="1600" dirty="0"/>
          </a:p>
        </p:txBody>
      </p:sp>
      <p:sp>
        <p:nvSpPr>
          <p:cNvPr id="9" name="Text 4"/>
          <p:cNvSpPr/>
          <p:nvPr/>
        </p:nvSpPr>
        <p:spPr>
          <a:xfrm>
            <a:off x="1637705" y="4388255"/>
            <a:ext cx="12084606" cy="235744"/>
          </a:xfrm>
          <a:prstGeom prst="rect">
            <a:avLst/>
          </a:prstGeom>
          <a:noFill/>
          <a:ln/>
        </p:spPr>
        <p:txBody>
          <a:bodyPr wrap="none" lIns="0" tIns="0" rIns="0" bIns="0" rtlCol="0" anchor="t"/>
          <a:lstStyle/>
          <a:p>
            <a:pPr marL="0" indent="0" algn="l">
              <a:lnSpc>
                <a:spcPts val="1850"/>
              </a:lnSpc>
              <a:buNone/>
            </a:pPr>
            <a:r>
              <a:rPr lang="en-US" sz="1400" dirty="0">
                <a:solidFill>
                  <a:srgbClr val="39393C"/>
                </a:solidFill>
                <a:latin typeface="Open Sans" pitchFamily="34" charset="0"/>
                <a:ea typeface="Open Sans" pitchFamily="34" charset="-122"/>
                <a:cs typeface="Open Sans" pitchFamily="34" charset="-120"/>
              </a:rPr>
              <a:t>Logistics companies often use different systems, making seamless integration of big data a complex task.</a:t>
            </a:r>
            <a:endParaRPr lang="en-US" sz="1400" dirty="0"/>
          </a:p>
        </p:txBody>
      </p:sp>
      <p:pic>
        <p:nvPicPr>
          <p:cNvPr id="10" name="Image 3" descr="preencoded.png"/>
          <p:cNvPicPr>
            <a:picLocks noChangeAspect="1"/>
          </p:cNvPicPr>
          <p:nvPr/>
        </p:nvPicPr>
        <p:blipFill>
          <a:blip r:embed="rId6"/>
          <a:stretch>
            <a:fillRect/>
          </a:stretch>
        </p:blipFill>
        <p:spPr>
          <a:xfrm>
            <a:off x="679490" y="4951064"/>
            <a:ext cx="737116" cy="884515"/>
          </a:xfrm>
          <a:prstGeom prst="rect">
            <a:avLst/>
          </a:prstGeom>
        </p:spPr>
      </p:pic>
      <p:sp>
        <p:nvSpPr>
          <p:cNvPr id="11" name="Text 5"/>
          <p:cNvSpPr/>
          <p:nvPr/>
        </p:nvSpPr>
        <p:spPr>
          <a:xfrm>
            <a:off x="1637705" y="5089875"/>
            <a:ext cx="1842968" cy="230386"/>
          </a:xfrm>
          <a:prstGeom prst="rect">
            <a:avLst/>
          </a:prstGeom>
          <a:noFill/>
          <a:ln/>
        </p:spPr>
        <p:txBody>
          <a:bodyPr wrap="none" lIns="0" tIns="0" rIns="0" bIns="0" rtlCol="0" anchor="t"/>
          <a:lstStyle/>
          <a:p>
            <a:pPr marL="0" indent="0" algn="l">
              <a:lnSpc>
                <a:spcPts val="18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Implementation Cost</a:t>
            </a:r>
            <a:endParaRPr lang="en-US" sz="1600" dirty="0"/>
          </a:p>
        </p:txBody>
      </p:sp>
      <p:sp>
        <p:nvSpPr>
          <p:cNvPr id="12" name="Text 6"/>
          <p:cNvSpPr/>
          <p:nvPr/>
        </p:nvSpPr>
        <p:spPr>
          <a:xfrm>
            <a:off x="1637705" y="5408605"/>
            <a:ext cx="12084606" cy="235744"/>
          </a:xfrm>
          <a:prstGeom prst="rect">
            <a:avLst/>
          </a:prstGeom>
          <a:noFill/>
          <a:ln/>
        </p:spPr>
        <p:txBody>
          <a:bodyPr wrap="none" lIns="0" tIns="0" rIns="0" bIns="0" rtlCol="0" anchor="t"/>
          <a:lstStyle/>
          <a:p>
            <a:pPr marL="0" indent="0" algn="l">
              <a:lnSpc>
                <a:spcPts val="1850"/>
              </a:lnSpc>
              <a:buNone/>
            </a:pPr>
            <a:r>
              <a:rPr lang="en-US" sz="1400" dirty="0">
                <a:solidFill>
                  <a:srgbClr val="39393C"/>
                </a:solidFill>
                <a:latin typeface="Open Sans" pitchFamily="34" charset="0"/>
                <a:ea typeface="Open Sans" pitchFamily="34" charset="-122"/>
                <a:cs typeface="Open Sans" pitchFamily="34" charset="-120"/>
              </a:rPr>
              <a:t>Implementing big data technologies can be expensive, requiring investment in infrastructure, software, and skilled personnel.</a:t>
            </a:r>
            <a:endParaRPr lang="en-US" sz="1400" dirty="0"/>
          </a:p>
        </p:txBody>
      </p:sp>
      <p:pic>
        <p:nvPicPr>
          <p:cNvPr id="13" name="Image 4" descr="preencoded.png"/>
          <p:cNvPicPr>
            <a:picLocks noChangeAspect="1"/>
          </p:cNvPicPr>
          <p:nvPr/>
        </p:nvPicPr>
        <p:blipFill>
          <a:blip r:embed="rId7"/>
          <a:stretch>
            <a:fillRect/>
          </a:stretch>
        </p:blipFill>
        <p:spPr>
          <a:xfrm>
            <a:off x="679490" y="5963449"/>
            <a:ext cx="737116" cy="884515"/>
          </a:xfrm>
          <a:prstGeom prst="rect">
            <a:avLst/>
          </a:prstGeom>
        </p:spPr>
      </p:pic>
      <p:sp>
        <p:nvSpPr>
          <p:cNvPr id="14" name="Text 7"/>
          <p:cNvSpPr/>
          <p:nvPr/>
        </p:nvSpPr>
        <p:spPr>
          <a:xfrm>
            <a:off x="1637705" y="6062735"/>
            <a:ext cx="1842968" cy="230386"/>
          </a:xfrm>
          <a:prstGeom prst="rect">
            <a:avLst/>
          </a:prstGeom>
          <a:noFill/>
          <a:ln/>
        </p:spPr>
        <p:txBody>
          <a:bodyPr wrap="none" lIns="0" tIns="0" rIns="0" bIns="0" rtlCol="0" anchor="t"/>
          <a:lstStyle/>
          <a:p>
            <a:pPr marL="0" indent="0" algn="l">
              <a:lnSpc>
                <a:spcPts val="18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Data Security</a:t>
            </a:r>
            <a:endParaRPr lang="en-US" sz="1600" dirty="0"/>
          </a:p>
        </p:txBody>
      </p:sp>
      <p:sp>
        <p:nvSpPr>
          <p:cNvPr id="15" name="Text 8"/>
          <p:cNvSpPr/>
          <p:nvPr/>
        </p:nvSpPr>
        <p:spPr>
          <a:xfrm>
            <a:off x="1637705" y="6381466"/>
            <a:ext cx="12084606" cy="235744"/>
          </a:xfrm>
          <a:prstGeom prst="rect">
            <a:avLst/>
          </a:prstGeom>
          <a:noFill/>
          <a:ln/>
        </p:spPr>
        <p:txBody>
          <a:bodyPr wrap="none" lIns="0" tIns="0" rIns="0" bIns="0" rtlCol="0" anchor="t"/>
          <a:lstStyle/>
          <a:p>
            <a:pPr marL="0" indent="0" algn="l">
              <a:lnSpc>
                <a:spcPts val="1850"/>
              </a:lnSpc>
              <a:buNone/>
            </a:pPr>
            <a:r>
              <a:rPr lang="en-US" sz="1400" dirty="0">
                <a:solidFill>
                  <a:srgbClr val="39393C"/>
                </a:solidFill>
                <a:latin typeface="Open Sans" pitchFamily="34" charset="0"/>
                <a:ea typeface="Open Sans" pitchFamily="34" charset="-122"/>
                <a:cs typeface="Open Sans" pitchFamily="34" charset="-120"/>
              </a:rPr>
              <a:t>Protecting sensitive customer and business data is paramount, requiring robust security measures and compliance with relevant regulations.</a:t>
            </a:r>
            <a:endParaRPr lang="en-US" sz="1400" dirty="0"/>
          </a:p>
        </p:txBody>
      </p:sp>
      <p:grpSp>
        <p:nvGrpSpPr>
          <p:cNvPr id="20" name="Group 19">
            <a:extLst>
              <a:ext uri="{FF2B5EF4-FFF2-40B4-BE49-F238E27FC236}">
                <a16:creationId xmlns:a16="http://schemas.microsoft.com/office/drawing/2014/main" id="{B49A5825-50ED-1D0B-F3EF-1C9762E7C664}"/>
              </a:ext>
            </a:extLst>
          </p:cNvPr>
          <p:cNvGrpSpPr/>
          <p:nvPr/>
        </p:nvGrpSpPr>
        <p:grpSpPr>
          <a:xfrm>
            <a:off x="0" y="7767033"/>
            <a:ext cx="14630400" cy="462567"/>
            <a:chOff x="0" y="7902038"/>
            <a:chExt cx="14630400" cy="462567"/>
          </a:xfrm>
        </p:grpSpPr>
        <p:sp>
          <p:nvSpPr>
            <p:cNvPr id="21" name="Rectangle 20">
              <a:extLst>
                <a:ext uri="{FF2B5EF4-FFF2-40B4-BE49-F238E27FC236}">
                  <a16:creationId xmlns:a16="http://schemas.microsoft.com/office/drawing/2014/main" id="{46DBDD52-BFFF-79C6-A0BD-16D32BC0BAAE}"/>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4">
              <a:extLst>
                <a:ext uri="{FF2B5EF4-FFF2-40B4-BE49-F238E27FC236}">
                  <a16:creationId xmlns:a16="http://schemas.microsoft.com/office/drawing/2014/main" id="{3AA3CBED-4F7F-49DF-DE83-07D833599CBD}"/>
                </a:ext>
              </a:extLst>
            </p:cNvPr>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23" name="Text 4">
              <a:extLst>
                <a:ext uri="{FF2B5EF4-FFF2-40B4-BE49-F238E27FC236}">
                  <a16:creationId xmlns:a16="http://schemas.microsoft.com/office/drawing/2014/main" id="{3DDD8C25-C95A-8E67-F9BB-7E092458350B}"/>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2342"/>
          </a:xfrm>
          <a:prstGeom prst="rect">
            <a:avLst/>
          </a:prstGeom>
        </p:spPr>
      </p:pic>
      <p:sp>
        <p:nvSpPr>
          <p:cNvPr id="3" name="Text 0"/>
          <p:cNvSpPr/>
          <p:nvPr/>
        </p:nvSpPr>
        <p:spPr>
          <a:xfrm>
            <a:off x="790932" y="2846784"/>
            <a:ext cx="5084683" cy="635556"/>
          </a:xfrm>
          <a:prstGeom prst="rect">
            <a:avLst/>
          </a:prstGeom>
          <a:noFill/>
          <a:ln/>
        </p:spPr>
        <p:txBody>
          <a:bodyPr wrap="none" lIns="0" tIns="0" rIns="0" bIns="0" rtlCol="0" anchor="t"/>
          <a:lstStyle/>
          <a:p>
            <a:pPr marL="0" indent="0">
              <a:lnSpc>
                <a:spcPts val="5000"/>
              </a:lnSpc>
              <a:buNone/>
            </a:pPr>
            <a:r>
              <a:rPr lang="en-US" sz="4000" b="1" dirty="0">
                <a:solidFill>
                  <a:srgbClr val="101014"/>
                </a:solidFill>
                <a:latin typeface="Playfair Display Bold" pitchFamily="34" charset="0"/>
                <a:ea typeface="Playfair Display Bold" pitchFamily="34" charset="-122"/>
                <a:cs typeface="Playfair Display Bold" pitchFamily="34" charset="-120"/>
              </a:rPr>
              <a:t>Future Trends</a:t>
            </a:r>
            <a:endParaRPr lang="en-US" sz="4000" dirty="0"/>
          </a:p>
        </p:txBody>
      </p:sp>
      <p:sp>
        <p:nvSpPr>
          <p:cNvPr id="4" name="Shape 1"/>
          <p:cNvSpPr/>
          <p:nvPr/>
        </p:nvSpPr>
        <p:spPr>
          <a:xfrm>
            <a:off x="790932" y="4702611"/>
            <a:ext cx="3033355" cy="203359"/>
          </a:xfrm>
          <a:prstGeom prst="roundRect">
            <a:avLst>
              <a:gd name="adj" fmla="val 15002"/>
            </a:avLst>
          </a:prstGeom>
          <a:solidFill>
            <a:srgbClr val="E0E0EC"/>
          </a:solidFill>
          <a:ln/>
        </p:spPr>
      </p:sp>
      <p:sp>
        <p:nvSpPr>
          <p:cNvPr id="5" name="Text 2"/>
          <p:cNvSpPr/>
          <p:nvPr/>
        </p:nvSpPr>
        <p:spPr>
          <a:xfrm>
            <a:off x="790932" y="5211008"/>
            <a:ext cx="2542342" cy="317659"/>
          </a:xfrm>
          <a:prstGeom prst="rect">
            <a:avLst/>
          </a:prstGeom>
          <a:noFill/>
          <a:ln/>
        </p:spPr>
        <p:txBody>
          <a:bodyPr wrap="none" lIns="0" tIns="0" rIns="0" bIns="0" rtlCol="0" anchor="t"/>
          <a:lstStyle/>
          <a:p>
            <a:pPr marL="0" indent="0" algn="l">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Automation</a:t>
            </a:r>
            <a:endParaRPr lang="en-US" sz="2000" dirty="0"/>
          </a:p>
        </p:txBody>
      </p:sp>
      <p:sp>
        <p:nvSpPr>
          <p:cNvPr id="6" name="Text 3"/>
          <p:cNvSpPr/>
          <p:nvPr/>
        </p:nvSpPr>
        <p:spPr>
          <a:xfrm>
            <a:off x="790932" y="5650587"/>
            <a:ext cx="3033355" cy="1626394"/>
          </a:xfrm>
          <a:prstGeom prst="rect">
            <a:avLst/>
          </a:prstGeom>
          <a:noFill/>
          <a:ln/>
        </p:spPr>
        <p:txBody>
          <a:bodyPr wrap="squar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AI and robotics will continue to automate logistics operations, from warehousing and inventory management to delivery.</a:t>
            </a:r>
            <a:endParaRPr lang="en-US" sz="1600" dirty="0"/>
          </a:p>
        </p:txBody>
      </p:sp>
      <p:sp>
        <p:nvSpPr>
          <p:cNvPr id="7" name="Shape 4"/>
          <p:cNvSpPr/>
          <p:nvPr/>
        </p:nvSpPr>
        <p:spPr>
          <a:xfrm>
            <a:off x="4129326" y="4397454"/>
            <a:ext cx="3033355" cy="203359"/>
          </a:xfrm>
          <a:prstGeom prst="roundRect">
            <a:avLst>
              <a:gd name="adj" fmla="val 15002"/>
            </a:avLst>
          </a:prstGeom>
          <a:solidFill>
            <a:srgbClr val="E0E0EC"/>
          </a:solidFill>
          <a:ln/>
        </p:spPr>
      </p:sp>
      <p:sp>
        <p:nvSpPr>
          <p:cNvPr id="8" name="Text 5"/>
          <p:cNvSpPr/>
          <p:nvPr/>
        </p:nvSpPr>
        <p:spPr>
          <a:xfrm>
            <a:off x="4129326" y="4905851"/>
            <a:ext cx="3033355" cy="635318"/>
          </a:xfrm>
          <a:prstGeom prst="rect">
            <a:avLst/>
          </a:prstGeom>
          <a:noFill/>
          <a:ln/>
        </p:spPr>
        <p:txBody>
          <a:bodyPr wrap="square" lIns="0" tIns="0" rIns="0" bIns="0" rtlCol="0" anchor="t"/>
          <a:lstStyle/>
          <a:p>
            <a:pPr marL="0" indent="0" algn="l">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Predictive and Prescriptive Analytics</a:t>
            </a:r>
            <a:endParaRPr lang="en-US" sz="2000" dirty="0"/>
          </a:p>
        </p:txBody>
      </p:sp>
      <p:sp>
        <p:nvSpPr>
          <p:cNvPr id="9" name="Text 6"/>
          <p:cNvSpPr/>
          <p:nvPr/>
        </p:nvSpPr>
        <p:spPr>
          <a:xfrm>
            <a:off x="4129326" y="5663089"/>
            <a:ext cx="3033355" cy="1626394"/>
          </a:xfrm>
          <a:prstGeom prst="rect">
            <a:avLst/>
          </a:prstGeom>
          <a:noFill/>
          <a:ln/>
        </p:spPr>
        <p:txBody>
          <a:bodyPr wrap="squar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Moving beyond simply predicting trends to providing actionable insights for logistics management, optimizing operations and efficiency.</a:t>
            </a:r>
            <a:endParaRPr lang="en-US" sz="1600" dirty="0"/>
          </a:p>
        </p:txBody>
      </p:sp>
      <p:sp>
        <p:nvSpPr>
          <p:cNvPr id="10" name="Shape 7"/>
          <p:cNvSpPr/>
          <p:nvPr/>
        </p:nvSpPr>
        <p:spPr>
          <a:xfrm>
            <a:off x="7467719" y="4092416"/>
            <a:ext cx="3033355" cy="203359"/>
          </a:xfrm>
          <a:prstGeom prst="roundRect">
            <a:avLst>
              <a:gd name="adj" fmla="val 15002"/>
            </a:avLst>
          </a:prstGeom>
          <a:solidFill>
            <a:srgbClr val="E0E0EC"/>
          </a:solidFill>
          <a:ln/>
        </p:spPr>
      </p:sp>
      <p:sp>
        <p:nvSpPr>
          <p:cNvPr id="11" name="Text 8"/>
          <p:cNvSpPr/>
          <p:nvPr/>
        </p:nvSpPr>
        <p:spPr>
          <a:xfrm>
            <a:off x="7467719" y="4600813"/>
            <a:ext cx="2542342" cy="317659"/>
          </a:xfrm>
          <a:prstGeom prst="rect">
            <a:avLst/>
          </a:prstGeom>
          <a:noFill/>
          <a:ln/>
        </p:spPr>
        <p:txBody>
          <a:bodyPr wrap="none" lIns="0" tIns="0" rIns="0" bIns="0" rtlCol="0" anchor="t"/>
          <a:lstStyle/>
          <a:p>
            <a:pPr marL="0" indent="0" algn="l">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Autonomous Vehicles</a:t>
            </a:r>
            <a:endParaRPr lang="en-US" sz="2000" dirty="0"/>
          </a:p>
        </p:txBody>
      </p:sp>
      <p:sp>
        <p:nvSpPr>
          <p:cNvPr id="12" name="Text 9"/>
          <p:cNvSpPr/>
          <p:nvPr/>
        </p:nvSpPr>
        <p:spPr>
          <a:xfrm>
            <a:off x="7467719" y="5040392"/>
            <a:ext cx="3033355" cy="1626394"/>
          </a:xfrm>
          <a:prstGeom prst="rect">
            <a:avLst/>
          </a:prstGeom>
          <a:noFill/>
          <a:ln/>
        </p:spPr>
        <p:txBody>
          <a:bodyPr wrap="squar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Data is key to the development and deployment of self-driving trucks and drones, transforming delivery and logistics operations.</a:t>
            </a:r>
            <a:endParaRPr lang="en-US" sz="1600" dirty="0"/>
          </a:p>
        </p:txBody>
      </p:sp>
      <p:sp>
        <p:nvSpPr>
          <p:cNvPr id="13" name="Shape 10"/>
          <p:cNvSpPr/>
          <p:nvPr/>
        </p:nvSpPr>
        <p:spPr>
          <a:xfrm>
            <a:off x="10806112" y="3787378"/>
            <a:ext cx="3033355" cy="203359"/>
          </a:xfrm>
          <a:prstGeom prst="roundRect">
            <a:avLst>
              <a:gd name="adj" fmla="val 15002"/>
            </a:avLst>
          </a:prstGeom>
          <a:solidFill>
            <a:srgbClr val="E0E0EC"/>
          </a:solidFill>
          <a:ln/>
        </p:spPr>
      </p:sp>
      <p:sp>
        <p:nvSpPr>
          <p:cNvPr id="14" name="Text 11"/>
          <p:cNvSpPr/>
          <p:nvPr/>
        </p:nvSpPr>
        <p:spPr>
          <a:xfrm>
            <a:off x="10806112" y="4295775"/>
            <a:ext cx="2542342" cy="317659"/>
          </a:xfrm>
          <a:prstGeom prst="rect">
            <a:avLst/>
          </a:prstGeom>
          <a:noFill/>
          <a:ln/>
        </p:spPr>
        <p:txBody>
          <a:bodyPr wrap="none" lIns="0" tIns="0" rIns="0" bIns="0" rtlCol="0" anchor="t"/>
          <a:lstStyle/>
          <a:p>
            <a:pPr marL="0" indent="0" algn="l">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Sustainability</a:t>
            </a:r>
            <a:endParaRPr lang="en-US" sz="2000" dirty="0"/>
          </a:p>
        </p:txBody>
      </p:sp>
      <p:sp>
        <p:nvSpPr>
          <p:cNvPr id="15" name="Text 12"/>
          <p:cNvSpPr/>
          <p:nvPr/>
        </p:nvSpPr>
        <p:spPr>
          <a:xfrm>
            <a:off x="10806112" y="4735354"/>
            <a:ext cx="3033355" cy="1626394"/>
          </a:xfrm>
          <a:prstGeom prst="rect">
            <a:avLst/>
          </a:prstGeom>
          <a:noFill/>
          <a:ln/>
        </p:spPr>
        <p:txBody>
          <a:bodyPr wrap="squar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Big data will play a crucial role in promoting sustainability in logistics by optimizing routes to reduce carbon emissions and minimizing waste.</a:t>
            </a:r>
            <a:endParaRPr lang="en-US" sz="1600" dirty="0"/>
          </a:p>
        </p:txBody>
      </p:sp>
      <p:grpSp>
        <p:nvGrpSpPr>
          <p:cNvPr id="20" name="Group 19">
            <a:extLst>
              <a:ext uri="{FF2B5EF4-FFF2-40B4-BE49-F238E27FC236}">
                <a16:creationId xmlns:a16="http://schemas.microsoft.com/office/drawing/2014/main" id="{1C5A12A7-7598-FEEC-E8F8-98F70B5A0F86}"/>
              </a:ext>
            </a:extLst>
          </p:cNvPr>
          <p:cNvGrpSpPr/>
          <p:nvPr/>
        </p:nvGrpSpPr>
        <p:grpSpPr>
          <a:xfrm>
            <a:off x="0" y="7767033"/>
            <a:ext cx="14630400" cy="462567"/>
            <a:chOff x="0" y="7902038"/>
            <a:chExt cx="14630400" cy="462567"/>
          </a:xfrm>
        </p:grpSpPr>
        <p:sp>
          <p:nvSpPr>
            <p:cNvPr id="21" name="Rectangle 20">
              <a:extLst>
                <a:ext uri="{FF2B5EF4-FFF2-40B4-BE49-F238E27FC236}">
                  <a16:creationId xmlns:a16="http://schemas.microsoft.com/office/drawing/2014/main" id="{7243C8D2-0DE6-E5CC-7412-14C3443A21A2}"/>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4">
              <a:extLst>
                <a:ext uri="{FF2B5EF4-FFF2-40B4-BE49-F238E27FC236}">
                  <a16:creationId xmlns:a16="http://schemas.microsoft.com/office/drawing/2014/main" id="{E70CDA8A-D7E7-0529-89EC-5FC03D606DFB}"/>
                </a:ext>
              </a:extLst>
            </p:cNvPr>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23" name="Text 4">
              <a:extLst>
                <a:ext uri="{FF2B5EF4-FFF2-40B4-BE49-F238E27FC236}">
                  <a16:creationId xmlns:a16="http://schemas.microsoft.com/office/drawing/2014/main" id="{926EF639-A17C-5F1E-6D75-0AE1EA7CA15B}"/>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Conclusion</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Big data is not just a trend; it's a fundamental force transforming logistics operations, leading to increased efficiency, cost savings, and improved customer experiences. The future of logistics promises even greater innovations, driven by big data and its ability to optimize every aspect of the supply chain.</a:t>
            </a:r>
            <a:endParaRPr lang="en-US" sz="1750" dirty="0"/>
          </a:p>
        </p:txBody>
      </p:sp>
      <p:grpSp>
        <p:nvGrpSpPr>
          <p:cNvPr id="9" name="Group 8">
            <a:extLst>
              <a:ext uri="{FF2B5EF4-FFF2-40B4-BE49-F238E27FC236}">
                <a16:creationId xmlns:a16="http://schemas.microsoft.com/office/drawing/2014/main" id="{901B568D-6E40-D63C-8AE3-9F300E43F0AC}"/>
              </a:ext>
            </a:extLst>
          </p:cNvPr>
          <p:cNvGrpSpPr/>
          <p:nvPr/>
        </p:nvGrpSpPr>
        <p:grpSpPr>
          <a:xfrm>
            <a:off x="0" y="7771037"/>
            <a:ext cx="14630400" cy="462567"/>
            <a:chOff x="0" y="7902038"/>
            <a:chExt cx="14630400" cy="462567"/>
          </a:xfrm>
        </p:grpSpPr>
        <p:sp>
          <p:nvSpPr>
            <p:cNvPr id="10" name="Rectangle 9">
              <a:extLst>
                <a:ext uri="{FF2B5EF4-FFF2-40B4-BE49-F238E27FC236}">
                  <a16:creationId xmlns:a16="http://schemas.microsoft.com/office/drawing/2014/main" id="{DE691C00-41FF-5E49-3713-5F69D3E586FB}"/>
                </a:ext>
              </a:extLst>
            </p:cNvPr>
            <p:cNvSpPr/>
            <p:nvPr/>
          </p:nvSpPr>
          <p:spPr>
            <a:xfrm>
              <a:off x="0" y="7914605"/>
              <a:ext cx="14630400" cy="450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4">
              <a:extLst>
                <a:ext uri="{FF2B5EF4-FFF2-40B4-BE49-F238E27FC236}">
                  <a16:creationId xmlns:a16="http://schemas.microsoft.com/office/drawing/2014/main" id="{A02F2EA9-B8D3-5190-4B95-4467012F2D63}"/>
                </a:ext>
              </a:extLst>
            </p:cNvPr>
            <p:cNvSpPr/>
            <p:nvPr/>
          </p:nvSpPr>
          <p:spPr>
            <a:xfrm>
              <a:off x="257667" y="7914605"/>
              <a:ext cx="4259904" cy="242799"/>
            </a:xfrm>
            <a:prstGeom prst="rect">
              <a:avLst/>
            </a:prstGeom>
            <a:noFill/>
            <a:ln/>
          </p:spPr>
          <p:txBody>
            <a:bodyPr wrap="none" lIns="0" tIns="0" rIns="0" bIns="0" rtlCol="0" anchor="t"/>
            <a:lstStyle/>
            <a:p>
              <a:pPr marL="0" indent="0" algn="l">
                <a:lnSpc>
                  <a:spcPts val="3100"/>
                </a:lnSpc>
                <a:buNone/>
              </a:pPr>
              <a:r>
                <a:rPr lang="en-US" sz="1400" b="1" dirty="0" err="1">
                  <a:solidFill>
                    <a:schemeClr val="bg1"/>
                  </a:solidFill>
                  <a:latin typeface="Open Sans Bold" pitchFamily="34" charset="0"/>
                  <a:ea typeface="Open Sans Bold" pitchFamily="34" charset="-122"/>
                  <a:cs typeface="Open Sans Bold" pitchFamily="34" charset="-120"/>
                </a:rPr>
                <a:t>Ramniranjan</a:t>
              </a:r>
              <a:r>
                <a:rPr lang="en-US" sz="1400" b="1" dirty="0">
                  <a:solidFill>
                    <a:schemeClr val="bg1"/>
                  </a:solidFill>
                  <a:latin typeface="Open Sans Bold" pitchFamily="34" charset="0"/>
                  <a:ea typeface="Open Sans Bold" pitchFamily="34" charset="-122"/>
                  <a:cs typeface="Open Sans Bold" pitchFamily="34" charset="-120"/>
                </a:rPr>
                <a:t> Jhunjhunwala College</a:t>
              </a:r>
              <a:endParaRPr lang="en-US" sz="1400" dirty="0">
                <a:solidFill>
                  <a:schemeClr val="bg1"/>
                </a:solidFill>
              </a:endParaRPr>
            </a:p>
          </p:txBody>
        </p:sp>
        <p:sp>
          <p:nvSpPr>
            <p:cNvPr id="12" name="Text 4">
              <a:extLst>
                <a:ext uri="{FF2B5EF4-FFF2-40B4-BE49-F238E27FC236}">
                  <a16:creationId xmlns:a16="http://schemas.microsoft.com/office/drawing/2014/main" id="{291559C9-BF53-3C16-4127-3F43CE5ABB56}"/>
                </a:ext>
              </a:extLst>
            </p:cNvPr>
            <p:cNvSpPr/>
            <p:nvPr/>
          </p:nvSpPr>
          <p:spPr>
            <a:xfrm>
              <a:off x="12409714" y="7902038"/>
              <a:ext cx="1963019" cy="231599"/>
            </a:xfrm>
            <a:prstGeom prst="rect">
              <a:avLst/>
            </a:prstGeom>
            <a:noFill/>
            <a:ln/>
          </p:spPr>
          <p:txBody>
            <a:bodyPr wrap="none" lIns="0" tIns="0" rIns="0" bIns="0" rtlCol="0" anchor="t"/>
            <a:lstStyle/>
            <a:p>
              <a:pPr marL="0" indent="0" algn="l">
                <a:lnSpc>
                  <a:spcPts val="3100"/>
                </a:lnSpc>
                <a:buNone/>
              </a:pPr>
              <a:r>
                <a:rPr lang="en-US" sz="1400" b="1" dirty="0">
                  <a:solidFill>
                    <a:schemeClr val="bg1"/>
                  </a:solidFill>
                  <a:latin typeface="Open Sans Bold" pitchFamily="34" charset="0"/>
                  <a:ea typeface="Open Sans Bold" pitchFamily="34" charset="-122"/>
                  <a:cs typeface="Open Sans Bold" pitchFamily="34" charset="-120"/>
                </a:rPr>
                <a:t>Shivam Vishwakarma</a:t>
              </a:r>
              <a:endParaRPr lang="en-US" sz="1400" dirty="0">
                <a:solidFill>
                  <a:schemeClr val="bg1"/>
                </a:solidFill>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666</Words>
  <Application>Microsoft Office PowerPoint</Application>
  <PresentationFormat>Custom</PresentationFormat>
  <Paragraphs>99</Paragraphs>
  <Slides>10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Playfair Display Bold</vt:lpstr>
      <vt:lpstr>Open Sans Medium</vt:lpstr>
      <vt:lpstr>Open Sans Bold</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Shivam Vishwakarma</cp:lastModifiedBy>
  <cp:revision>3</cp:revision>
  <dcterms:created xsi:type="dcterms:W3CDTF">2025-03-09T13:39:04Z</dcterms:created>
  <dcterms:modified xsi:type="dcterms:W3CDTF">2025-03-09T14:51:38Z</dcterms:modified>
</cp:coreProperties>
</file>